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tags/tag37.xml" ContentType="application/vnd.openxmlformats-officedocument.presentationml.tags+xml"/>
  <Override PartName="/ppt/notesSlides/notesSlide16.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tags/tag3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80.xml" ContentType="application/vnd.openxmlformats-officedocument.drawingml.chart+xml"/>
  <Override PartName="/ppt/charts/chart90.xml" ContentType="application/vnd.openxmlformats-officedocument.drawingml.chart+xml"/>
  <Override PartName="/ppt/charts/colors8.xml" ContentType="application/vnd.ms-office.chartcolorstyle+xml"/>
  <Override PartName="/ppt/charts/style8.xml" ContentType="application/vnd.ms-office.chartstyle+xml"/>
  <Override PartName="/ppt/theme/themeOverride70.xml" ContentType="application/vnd.openxmlformats-officedocument.themeOverrid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3"/>
  </p:notesMasterIdLst>
  <p:sldIdLst>
    <p:sldId id="285" r:id="rId2"/>
    <p:sldId id="355" r:id="rId3"/>
    <p:sldId id="271" r:id="rId4"/>
    <p:sldId id="396" r:id="rId5"/>
    <p:sldId id="351" r:id="rId6"/>
    <p:sldId id="394" r:id="rId7"/>
    <p:sldId id="393" r:id="rId8"/>
    <p:sldId id="353" r:id="rId9"/>
    <p:sldId id="354" r:id="rId10"/>
    <p:sldId id="395" r:id="rId11"/>
    <p:sldId id="358" r:id="rId12"/>
    <p:sldId id="359" r:id="rId13"/>
    <p:sldId id="360" r:id="rId14"/>
    <p:sldId id="361" r:id="rId15"/>
    <p:sldId id="363" r:id="rId16"/>
    <p:sldId id="364" r:id="rId17"/>
    <p:sldId id="365" r:id="rId18"/>
    <p:sldId id="366" r:id="rId19"/>
    <p:sldId id="375" r:id="rId20"/>
    <p:sldId id="362" r:id="rId21"/>
    <p:sldId id="367" r:id="rId22"/>
    <p:sldId id="368" r:id="rId23"/>
    <p:sldId id="369" r:id="rId24"/>
    <p:sldId id="370" r:id="rId25"/>
    <p:sldId id="371" r:id="rId26"/>
    <p:sldId id="319" r:id="rId27"/>
    <p:sldId id="397" r:id="rId28"/>
    <p:sldId id="398" r:id="rId29"/>
    <p:sldId id="321" r:id="rId30"/>
    <p:sldId id="323" r:id="rId31"/>
    <p:sldId id="324" r:id="rId32"/>
    <p:sldId id="376" r:id="rId33"/>
    <p:sldId id="372" r:id="rId34"/>
    <p:sldId id="315" r:id="rId35"/>
    <p:sldId id="316" r:id="rId36"/>
    <p:sldId id="317" r:id="rId37"/>
    <p:sldId id="318" r:id="rId38"/>
    <p:sldId id="343" r:id="rId39"/>
    <p:sldId id="326" r:id="rId40"/>
    <p:sldId id="327" r:id="rId41"/>
    <p:sldId id="328" r:id="rId42"/>
    <p:sldId id="329" r:id="rId43"/>
    <p:sldId id="344" r:id="rId44"/>
    <p:sldId id="331" r:id="rId45"/>
    <p:sldId id="332" r:id="rId46"/>
    <p:sldId id="399" r:id="rId47"/>
    <p:sldId id="400" r:id="rId48"/>
    <p:sldId id="401" r:id="rId49"/>
    <p:sldId id="405" r:id="rId50"/>
    <p:sldId id="402" r:id="rId51"/>
    <p:sldId id="403" r:id="rId52"/>
    <p:sldId id="333" r:id="rId53"/>
    <p:sldId id="334" r:id="rId54"/>
    <p:sldId id="335" r:id="rId55"/>
    <p:sldId id="345" r:id="rId56"/>
    <p:sldId id="337" r:id="rId57"/>
    <p:sldId id="339" r:id="rId58"/>
    <p:sldId id="407" r:id="rId59"/>
    <p:sldId id="374" r:id="rId60"/>
    <p:sldId id="338" r:id="rId61"/>
    <p:sldId id="388" r:id="rId62"/>
    <p:sldId id="379" r:id="rId63"/>
    <p:sldId id="386" r:id="rId64"/>
    <p:sldId id="406" r:id="rId65"/>
    <p:sldId id="391" r:id="rId66"/>
    <p:sldId id="392" r:id="rId67"/>
    <p:sldId id="381" r:id="rId68"/>
    <p:sldId id="384" r:id="rId69"/>
    <p:sldId id="373" r:id="rId70"/>
    <p:sldId id="404" r:id="rId71"/>
    <p:sldId id="390" r:id="rId72"/>
    <p:sldId id="346" r:id="rId73"/>
    <p:sldId id="409" r:id="rId74"/>
    <p:sldId id="408" r:id="rId75"/>
    <p:sldId id="342" r:id="rId76"/>
    <p:sldId id="377" r:id="rId77"/>
    <p:sldId id="410" r:id="rId78"/>
    <p:sldId id="414" r:id="rId79"/>
    <p:sldId id="411" r:id="rId80"/>
    <p:sldId id="412" r:id="rId81"/>
    <p:sldId id="413" r:id="rId8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B3A9001-F41C-4DF4-B667-03AB9BB3A11B}">
          <p14:sldIdLst>
            <p14:sldId id="285"/>
            <p14:sldId id="355"/>
            <p14:sldId id="271"/>
            <p14:sldId id="396"/>
            <p14:sldId id="351"/>
            <p14:sldId id="394"/>
            <p14:sldId id="393"/>
            <p14:sldId id="353"/>
            <p14:sldId id="354"/>
            <p14:sldId id="395"/>
            <p14:sldId id="358"/>
            <p14:sldId id="359"/>
            <p14:sldId id="360"/>
            <p14:sldId id="361"/>
            <p14:sldId id="363"/>
            <p14:sldId id="364"/>
            <p14:sldId id="365"/>
            <p14:sldId id="366"/>
            <p14:sldId id="375"/>
            <p14:sldId id="362"/>
            <p14:sldId id="367"/>
            <p14:sldId id="368"/>
            <p14:sldId id="369"/>
            <p14:sldId id="370"/>
            <p14:sldId id="371"/>
            <p14:sldId id="319"/>
            <p14:sldId id="397"/>
            <p14:sldId id="398"/>
            <p14:sldId id="321"/>
            <p14:sldId id="323"/>
            <p14:sldId id="324"/>
            <p14:sldId id="376"/>
            <p14:sldId id="372"/>
          </p14:sldIdLst>
        </p14:section>
        <p14:section name="Başlıksız Bölüm" id="{E341273B-CA1E-4072-99A1-53438A3BAD38}">
          <p14:sldIdLst>
            <p14:sldId id="315"/>
            <p14:sldId id="316"/>
            <p14:sldId id="317"/>
            <p14:sldId id="318"/>
            <p14:sldId id="343"/>
            <p14:sldId id="326"/>
            <p14:sldId id="327"/>
            <p14:sldId id="328"/>
            <p14:sldId id="329"/>
            <p14:sldId id="344"/>
            <p14:sldId id="331"/>
            <p14:sldId id="332"/>
            <p14:sldId id="399"/>
            <p14:sldId id="400"/>
            <p14:sldId id="401"/>
            <p14:sldId id="405"/>
            <p14:sldId id="402"/>
            <p14:sldId id="403"/>
            <p14:sldId id="333"/>
            <p14:sldId id="334"/>
            <p14:sldId id="335"/>
            <p14:sldId id="345"/>
            <p14:sldId id="337"/>
            <p14:sldId id="339"/>
            <p14:sldId id="407"/>
            <p14:sldId id="374"/>
            <p14:sldId id="338"/>
            <p14:sldId id="388"/>
            <p14:sldId id="379"/>
            <p14:sldId id="386"/>
            <p14:sldId id="406"/>
            <p14:sldId id="391"/>
            <p14:sldId id="392"/>
            <p14:sldId id="381"/>
            <p14:sldId id="384"/>
            <p14:sldId id="373"/>
            <p14:sldId id="404"/>
            <p14:sldId id="390"/>
            <p14:sldId id="346"/>
            <p14:sldId id="409"/>
            <p14:sldId id="408"/>
            <p14:sldId id="342"/>
            <p14:sldId id="377"/>
            <p14:sldId id="410"/>
            <p14:sldId id="414"/>
            <p14:sldId id="411"/>
            <p14:sldId id="412"/>
            <p14:sldId id="41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78182" autoAdjust="0"/>
  </p:normalViewPr>
  <p:slideViewPr>
    <p:cSldViewPr snapToGrid="0">
      <p:cViewPr>
        <p:scale>
          <a:sx n="63" d="100"/>
          <a:sy n="63" d="100"/>
        </p:scale>
        <p:origin x="-13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ehmet%20m\Desktop\net%20g&#246;&#231;%20h&#305;z&#305;.xls"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15.bin"/><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6.bin"/><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ehmet%20m\Desktop\net%20g&#246;&#231;%20h&#305;z&#305;.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mehmet%20m\Desktop\il%20baz&#305;nda%20ki&#351;i%20ba&#351;&#305;%20gsyh.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D:\Drive\g&#246;vdere\&#304;ller%20Aras&#305;%20Ticaret_2016.xlsx" TargetMode="External"/><Relationship Id="rId4" Type="http://schemas.openxmlformats.org/officeDocument/2006/relationships/themeOverride" Target="../theme/themeOverride70.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D:\Drive\g&#246;vdere\&#304;ller%20Aras&#305;%20Ticaret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r>
              <a:rPr lang="tr-TR" b="1" dirty="0">
                <a:latin typeface="Arial" panose="020B0604020202020204" pitchFamily="34" charset="0"/>
                <a:cs typeface="Arial" panose="020B0604020202020204" pitchFamily="34" charset="0"/>
              </a:rPr>
              <a:t>Isparta Nüfusu</a:t>
            </a:r>
          </a:p>
          <a:p>
            <a:pPr algn="ctr">
              <a:defRPr sz="1400" b="1" i="0" u="none" strike="noStrike" kern="1200" spc="0" baseline="0">
                <a:solidFill>
                  <a:schemeClr val="tx1">
                    <a:lumMod val="65000"/>
                    <a:lumOff val="35000"/>
                  </a:schemeClr>
                </a:solidFill>
                <a:latin typeface="+mn-lt"/>
                <a:ea typeface="+mn-ea"/>
                <a:cs typeface="+mn-cs"/>
              </a:defRPr>
            </a:pPr>
            <a:r>
              <a:rPr lang="tr-TR" b="1" dirty="0">
                <a:latin typeface="Arial" panose="020B0604020202020204" pitchFamily="34" charset="0"/>
                <a:cs typeface="Arial" panose="020B0604020202020204" pitchFamily="34" charset="0"/>
              </a:rPr>
              <a:t>(2010-2018)</a:t>
            </a:r>
            <a:endParaRPr lang="en-US" b="1" dirty="0">
              <a:latin typeface="Arial" panose="020B0604020202020204" pitchFamily="34" charset="0"/>
              <a:cs typeface="Arial" panose="020B0604020202020204" pitchFamily="34" charset="0"/>
            </a:endParaRPr>
          </a:p>
        </c:rich>
      </c:tx>
      <c:layout>
        <c:manualLayout>
          <c:xMode val="edge"/>
          <c:yMode val="edge"/>
          <c:x val="0.46220928215451884"/>
          <c:y val="1.126555834464496E-3"/>
        </c:manualLayout>
      </c:layout>
      <c:overlay val="0"/>
      <c:spPr>
        <a:noFill/>
        <a:ln>
          <a:noFill/>
        </a:ln>
        <a:effectLst/>
      </c:spPr>
    </c:title>
    <c:autoTitleDeleted val="0"/>
    <c:plotArea>
      <c:layout>
        <c:manualLayout>
          <c:layoutTarget val="inner"/>
          <c:xMode val="edge"/>
          <c:yMode val="edge"/>
          <c:x val="8.2357035739802062E-2"/>
          <c:y val="0.18744685933651073"/>
          <c:w val="0.90682079993202369"/>
          <c:h val="0.67050217948856949"/>
        </c:manualLayout>
      </c:layout>
      <c:barChart>
        <c:barDir val="col"/>
        <c:grouping val="clustered"/>
        <c:varyColors val="0"/>
        <c:ser>
          <c:idx val="0"/>
          <c:order val="0"/>
          <c:tx>
            <c:strRef>
              <c:f>'1595'!$C$3</c:f>
              <c:strCache>
                <c:ptCount val="1"/>
                <c:pt idx="0">
                  <c:v>Toplam 
nüfus
Total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'1595'!$A$4:$B$10</c:f>
              <c:strCache>
                <c:ptCount val="7"/>
                <c:pt idx="0">
                  <c:v>2017-2018(1)</c:v>
                </c:pt>
                <c:pt idx="1">
                  <c:v>2016-2017(2)</c:v>
                </c:pt>
                <c:pt idx="2">
                  <c:v>2015-2016(2)</c:v>
                </c:pt>
                <c:pt idx="3">
                  <c:v>2014-2015(2)</c:v>
                </c:pt>
                <c:pt idx="4">
                  <c:v>2012-2013(2)</c:v>
                </c:pt>
                <c:pt idx="5">
                  <c:v>2011-2012(2) </c:v>
                </c:pt>
                <c:pt idx="6">
                  <c:v>2010-2011(2)</c:v>
                </c:pt>
              </c:strCache>
              <c:extLst xmlns:c16r2="http://schemas.microsoft.com/office/drawing/2015/06/chart"/>
            </c:strRef>
          </c:cat>
          <c:val>
            <c:numRef>
              <c:f>'1595'!$C$4:$C$10</c:f>
              <c:numCache>
                <c:formatCode>##\ ###\ ###</c:formatCode>
                <c:ptCount val="7"/>
                <c:pt idx="0">
                  <c:v>441412</c:v>
                </c:pt>
                <c:pt idx="1">
                  <c:v>433830</c:v>
                </c:pt>
                <c:pt idx="2">
                  <c:v>427324</c:v>
                </c:pt>
                <c:pt idx="3">
                  <c:v>421766</c:v>
                </c:pt>
                <c:pt idx="4">
                  <c:v>417774</c:v>
                </c:pt>
                <c:pt idx="5">
                  <c:v>416663</c:v>
                </c:pt>
                <c:pt idx="6">
                  <c:v>411245</c:v>
                </c:pt>
              </c:numCache>
            </c:numRef>
          </c:val>
          <c:extLst xmlns:c16r2="http://schemas.microsoft.com/office/drawing/2015/06/chart">
            <c:ext xmlns:c16="http://schemas.microsoft.com/office/drawing/2014/chart" uri="{C3380CC4-5D6E-409C-BE32-E72D297353CC}">
              <c16:uniqueId val="{00000000-54E2-457C-B4A9-730E2D450C30}"/>
            </c:ext>
          </c:extLst>
        </c:ser>
        <c:dLbls>
          <c:dLblPos val="outEnd"/>
          <c:showLegendKey val="0"/>
          <c:showVal val="1"/>
          <c:showCatName val="0"/>
          <c:showSerName val="0"/>
          <c:showPercent val="0"/>
          <c:showBubbleSize val="0"/>
        </c:dLbls>
        <c:gapWidth val="219"/>
        <c:overlap val="-27"/>
        <c:axId val="80814848"/>
        <c:axId val="80817536"/>
      </c:barChart>
      <c:catAx>
        <c:axId val="8081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817536"/>
        <c:crosses val="autoZero"/>
        <c:auto val="1"/>
        <c:lblAlgn val="ctr"/>
        <c:lblOffset val="100"/>
        <c:noMultiLvlLbl val="0"/>
      </c:catAx>
      <c:valAx>
        <c:axId val="80817536"/>
        <c:scaling>
          <c:orientation val="minMax"/>
        </c:scaling>
        <c:delete val="0"/>
        <c:axPos val="l"/>
        <c:majorGridlines>
          <c:spPr>
            <a:ln w="9525" cap="flat" cmpd="sng" algn="ctr">
              <a:solidFill>
                <a:schemeClr val="tx1">
                  <a:lumMod val="15000"/>
                  <a:lumOff val="85000"/>
                </a:schemeClr>
              </a:solidFill>
              <a:round/>
            </a:ln>
            <a:effectLst/>
          </c:spPr>
        </c:majorGridlines>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81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2018 Yılı İstihdam Oranı</a:t>
            </a:r>
            <a:r>
              <a:rPr lang="tr-TR" sz="1600" b="1">
                <a:solidFill>
                  <a:schemeClr val="tx1"/>
                </a:solidFill>
              </a:rPr>
              <a:t> (Türkiye: %47.4)</a:t>
            </a:r>
            <a:endParaRPr lang="en-US" sz="1600" b="1">
              <a:solidFill>
                <a:schemeClr val="tx1"/>
              </a:solidFill>
            </a:endParaRPr>
          </a:p>
        </c:rich>
      </c:tx>
      <c:overlay val="0"/>
      <c:spPr>
        <a:noFill/>
        <a:ln>
          <a:noFill/>
        </a:ln>
        <a:effectLst/>
      </c:spPr>
    </c:title>
    <c:autoTitleDeleted val="0"/>
    <c:plotArea>
      <c:layout/>
      <c:barChart>
        <c:barDir val="bar"/>
        <c:grouping val="clustered"/>
        <c:varyColors val="0"/>
        <c:ser>
          <c:idx val="0"/>
          <c:order val="0"/>
          <c:tx>
            <c:strRef>
              <c:f>'[-3503942787946403976.xls]isth'!$B$1</c:f>
              <c:strCache>
                <c:ptCount val="1"/>
                <c:pt idx="0">
                  <c:v>2018 Yılı İstihdam Oranı</c:v>
                </c:pt>
              </c:strCache>
            </c:strRef>
          </c:tx>
          <c:spPr>
            <a:solidFill>
              <a:srgbClr val="ED7D31">
                <a:lumMod val="40000"/>
                <a:lumOff val="60000"/>
              </a:srgbClr>
            </a:solidFill>
            <a:ln>
              <a:solidFill>
                <a:sysClr val="window" lastClr="FFFFFF">
                  <a:lumMod val="50000"/>
                </a:sysClr>
              </a:solidFill>
            </a:ln>
            <a:effectLst/>
          </c:spPr>
          <c:invertIfNegative val="0"/>
          <c:dPt>
            <c:idx val="6"/>
            <c:invertIfNegative val="0"/>
            <c:bubble3D val="0"/>
            <c:spPr>
              <a:solidFill>
                <a:srgbClr val="ED7D31">
                  <a:lumMod val="40000"/>
                  <a:lumOff val="60000"/>
                </a:srgbClr>
              </a:solidFill>
              <a:ln>
                <a:solidFill>
                  <a:srgbClr val="0070C0"/>
                </a:solidFill>
              </a:ln>
              <a:effectLst/>
            </c:spPr>
            <c:extLst xmlns:c16r2="http://schemas.microsoft.com/office/drawing/2015/06/chart">
              <c:ext xmlns:c16="http://schemas.microsoft.com/office/drawing/2014/chart" uri="{C3380CC4-5D6E-409C-BE32-E72D297353CC}">
                <c16:uniqueId val="{00000001-9D85-40F2-9372-98FFF2BB9C4B}"/>
              </c:ext>
            </c:extLst>
          </c:dPt>
          <c:dPt>
            <c:idx val="7"/>
            <c:invertIfNegative val="0"/>
            <c:bubble3D val="0"/>
            <c:spPr>
              <a:solidFill>
                <a:srgbClr val="ED7D31"/>
              </a:solidFill>
              <a:ln>
                <a:solidFill>
                  <a:srgbClr val="ED7D31"/>
                </a:solidFill>
              </a:ln>
              <a:effectLst/>
            </c:spPr>
            <c:extLst xmlns:c16r2="http://schemas.microsoft.com/office/drawing/2015/06/chart">
              <c:ext xmlns:c16="http://schemas.microsoft.com/office/drawing/2014/chart" uri="{C3380CC4-5D6E-409C-BE32-E72D297353CC}">
                <c16:uniqueId val="{00000008-9D85-40F2-9372-98FFF2BB9C4B}"/>
              </c:ext>
            </c:extLst>
          </c:dPt>
          <c:dLbls>
            <c:dLbl>
              <c:idx val="0"/>
              <c:tx>
                <c:rich>
                  <a:bodyPr/>
                  <a:lstStyle/>
                  <a:p>
                    <a:fld id="{03B3D1DE-4BEE-47E2-9CCA-5490C88442FF}" type="VALUE">
                      <a:rPr lang="en-US"/>
                      <a:pPr/>
                      <a:t>[DEĞER]</a:t>
                    </a:fld>
                    <a:r>
                      <a:rPr lang="en-US"/>
                      <a:t> (#1)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9D85-40F2-9372-98FFF2BB9C4B}"/>
                </c:ext>
              </c:extLst>
            </c:dLbl>
            <c:dLbl>
              <c:idx val="1"/>
              <c:tx>
                <c:rich>
                  <a:bodyPr/>
                  <a:lstStyle/>
                  <a:p>
                    <a:fld id="{7D40974E-BD18-4FB2-8963-762533612101}" type="VALUE">
                      <a:rPr lang="en-US"/>
                      <a:pPr/>
                      <a:t>[DEĞER]</a:t>
                    </a:fld>
                    <a:r>
                      <a:rPr lang="en-US"/>
                      <a:t> (#2)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9D85-40F2-9372-98FFF2BB9C4B}"/>
                </c:ext>
              </c:extLst>
            </c:dLbl>
            <c:dLbl>
              <c:idx val="2"/>
              <c:tx>
                <c:rich>
                  <a:bodyPr/>
                  <a:lstStyle/>
                  <a:p>
                    <a:fld id="{17B2836D-C5CD-488A-99CC-ECE1A2447805}" type="VALUE">
                      <a:rPr lang="en-US"/>
                      <a:pPr/>
                      <a:t>[DEĞER]</a:t>
                    </a:fld>
                    <a:r>
                      <a:rPr lang="en-US"/>
                      <a:t> (#3)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4-9D85-40F2-9372-98FFF2BB9C4B}"/>
                </c:ext>
              </c:extLst>
            </c:dLbl>
            <c:dLbl>
              <c:idx val="3"/>
              <c:tx>
                <c:rich>
                  <a:bodyPr/>
                  <a:lstStyle/>
                  <a:p>
                    <a:fld id="{8EDEAD89-24D6-4424-9869-9E356CE0F496}" type="VALUE">
                      <a:rPr lang="en-US"/>
                      <a:pPr/>
                      <a:t>[DEĞER]</a:t>
                    </a:fld>
                    <a:r>
                      <a:rPr lang="en-US"/>
                      <a:t> (#4)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9D85-40F2-9372-98FFF2BB9C4B}"/>
                </c:ext>
              </c:extLst>
            </c:dLbl>
            <c:dLbl>
              <c:idx val="4"/>
              <c:tx>
                <c:rich>
                  <a:bodyPr/>
                  <a:lstStyle/>
                  <a:p>
                    <a:fld id="{7A2572A7-E5BF-479F-857B-BB374875A50B}" type="VALUE">
                      <a:rPr lang="en-US"/>
                      <a:pPr/>
                      <a:t>[DEĞER]</a:t>
                    </a:fld>
                    <a:r>
                      <a:rPr lang="en-US"/>
                      <a:t> (#5)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6-9D85-40F2-9372-98FFF2BB9C4B}"/>
                </c:ext>
              </c:extLst>
            </c:dLbl>
            <c:dLbl>
              <c:idx val="5"/>
              <c:tx>
                <c:rich>
                  <a:bodyPr/>
                  <a:lstStyle/>
                  <a:p>
                    <a:fld id="{3937F934-83DC-4C4A-95C8-8C94BE8503AE}" type="VALUE">
                      <a:rPr lang="en-US"/>
                      <a:pPr/>
                      <a:t>[DEĞER]</a:t>
                    </a:fld>
                    <a:r>
                      <a:rPr lang="en-US"/>
                      <a:t> (#6)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9D85-40F2-9372-98FFF2BB9C4B}"/>
                </c:ext>
              </c:extLst>
            </c:dLbl>
            <c:dLbl>
              <c:idx val="6"/>
              <c:tx>
                <c:rich>
                  <a:bodyPr/>
                  <a:lstStyle/>
                  <a:p>
                    <a:fld id="{1343F2F4-9F1F-4F4E-9AA5-8C38522DDBC9}" type="VALUE">
                      <a:rPr lang="en-US"/>
                      <a:pPr/>
                      <a:t>[DEĞER]</a:t>
                    </a:fld>
                    <a:r>
                      <a:rPr lang="en-US"/>
                      <a:t> (#7)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9D85-40F2-9372-98FFF2BB9C4B}"/>
                </c:ext>
              </c:extLst>
            </c:dLbl>
            <c:dLbl>
              <c:idx val="7"/>
              <c:tx>
                <c:rich>
                  <a:bodyPr/>
                  <a:lstStyle/>
                  <a:p>
                    <a:fld id="{FC9EFE06-9739-40B0-A0C2-4C085EB3A1E5}" type="VALUE">
                      <a:rPr lang="en-US"/>
                      <a:pPr/>
                      <a:t>[DEĞER]</a:t>
                    </a:fld>
                    <a:r>
                      <a:rPr lang="en-US"/>
                      <a:t> (#8)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8-9D85-40F2-9372-98FFF2BB9C4B}"/>
                </c:ext>
              </c:extLst>
            </c:dLbl>
            <c:dLbl>
              <c:idx val="8"/>
              <c:tx>
                <c:rich>
                  <a:bodyPr/>
                  <a:lstStyle/>
                  <a:p>
                    <a:fld id="{8E3F4502-F643-448E-B61B-7207511FE863}" type="VALUE">
                      <a:rPr lang="en-US"/>
                      <a:pPr/>
                      <a:t>[DEĞER]</a:t>
                    </a:fld>
                    <a:r>
                      <a:rPr lang="en-US"/>
                      <a:t> (#9)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9-9D85-40F2-9372-98FFF2BB9C4B}"/>
                </c:ext>
              </c:extLst>
            </c:dLbl>
            <c:dLbl>
              <c:idx val="9"/>
              <c:tx>
                <c:rich>
                  <a:bodyPr/>
                  <a:lstStyle/>
                  <a:p>
                    <a:fld id="{CB505FC7-ADF8-4A76-BCD7-42EB14D7217D}" type="VALUE">
                      <a:rPr lang="en-US"/>
                      <a:pPr/>
                      <a:t>[DEĞER]</a:t>
                    </a:fld>
                    <a:r>
                      <a:rPr lang="en-US"/>
                      <a:t> (#10)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A-9D85-40F2-9372-98FFF2BB9C4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'[-3503942787946403976.xls]isth'!$A$2:$A$11</c:f>
              <c:strCache>
                <c:ptCount val="10"/>
                <c:pt idx="0">
                  <c:v>TR21</c:v>
                </c:pt>
                <c:pt idx="1">
                  <c:v>TR82</c:v>
                </c:pt>
                <c:pt idx="2">
                  <c:v>TR32</c:v>
                </c:pt>
                <c:pt idx="3">
                  <c:v>TR83</c:v>
                </c:pt>
                <c:pt idx="4">
                  <c:v>TR90</c:v>
                </c:pt>
                <c:pt idx="5">
                  <c:v>TR33</c:v>
                </c:pt>
                <c:pt idx="6">
                  <c:v>TR61</c:v>
                </c:pt>
                <c:pt idx="7">
                  <c:v>TR10</c:v>
                </c:pt>
                <c:pt idx="8">
                  <c:v>TR42</c:v>
                </c:pt>
                <c:pt idx="9">
                  <c:v>TR31</c:v>
                </c:pt>
              </c:strCache>
            </c:strRef>
          </c:cat>
          <c:val>
            <c:numRef>
              <c:f>'[-3503942787946403976.xls]isth'!$B$2:$B$11</c:f>
              <c:numCache>
                <c:formatCode>General</c:formatCode>
                <c:ptCount val="10"/>
                <c:pt idx="0">
                  <c:v>55.3</c:v>
                </c:pt>
                <c:pt idx="1">
                  <c:v>53.7</c:v>
                </c:pt>
                <c:pt idx="2">
                  <c:v>53</c:v>
                </c:pt>
                <c:pt idx="3">
                  <c:v>51.7</c:v>
                </c:pt>
                <c:pt idx="4">
                  <c:v>51.3</c:v>
                </c:pt>
                <c:pt idx="5">
                  <c:v>50.3</c:v>
                </c:pt>
                <c:pt idx="6">
                  <c:v>50.3</c:v>
                </c:pt>
                <c:pt idx="7">
                  <c:v>50.2</c:v>
                </c:pt>
                <c:pt idx="8">
                  <c:v>49.3</c:v>
                </c:pt>
                <c:pt idx="9">
                  <c:v>48.5</c:v>
                </c:pt>
              </c:numCache>
            </c:numRef>
          </c:val>
          <c:extLst xmlns:c16r2="http://schemas.microsoft.com/office/drawing/2015/06/chart">
            <c:ext xmlns:c16="http://schemas.microsoft.com/office/drawing/2014/chart" uri="{C3380CC4-5D6E-409C-BE32-E72D297353CC}">
              <c16:uniqueId val="{0000000B-9D85-40F2-9372-98FFF2BB9C4B}"/>
            </c:ext>
          </c:extLst>
        </c:ser>
        <c:dLbls>
          <c:showLegendKey val="0"/>
          <c:showVal val="0"/>
          <c:showCatName val="0"/>
          <c:showSerName val="0"/>
          <c:showPercent val="0"/>
          <c:showBubbleSize val="0"/>
        </c:dLbls>
        <c:gapWidth val="182"/>
        <c:axId val="113198208"/>
        <c:axId val="113199744"/>
      </c:barChart>
      <c:catAx>
        <c:axId val="11319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3199744"/>
        <c:crosses val="autoZero"/>
        <c:auto val="1"/>
        <c:lblAlgn val="ctr"/>
        <c:lblOffset val="100"/>
        <c:noMultiLvlLbl val="0"/>
      </c:catAx>
      <c:valAx>
        <c:axId val="113199744"/>
        <c:scaling>
          <c:orientation val="minMax"/>
          <c:max val="60"/>
          <c:min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319820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tr-T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smtClean="0">
                <a:solidFill>
                  <a:schemeClr val="tx1"/>
                </a:solidFill>
              </a:rPr>
              <a:t>2018 </a:t>
            </a:r>
            <a:r>
              <a:rPr lang="en-US" sz="1600" b="1" dirty="0" err="1" smtClean="0">
                <a:solidFill>
                  <a:schemeClr val="tx1"/>
                </a:solidFill>
              </a:rPr>
              <a:t>Yılı</a:t>
            </a:r>
            <a:r>
              <a:rPr lang="en-US" sz="1600" b="1" dirty="0" smtClean="0">
                <a:solidFill>
                  <a:schemeClr val="tx1"/>
                </a:solidFill>
              </a:rPr>
              <a:t> </a:t>
            </a:r>
            <a:r>
              <a:rPr lang="en-US" sz="1600" b="1" dirty="0" err="1" smtClean="0">
                <a:solidFill>
                  <a:schemeClr val="tx1"/>
                </a:solidFill>
              </a:rPr>
              <a:t>İşgücüne</a:t>
            </a:r>
            <a:r>
              <a:rPr lang="en-US" sz="1600" b="1" dirty="0" smtClean="0">
                <a:solidFill>
                  <a:schemeClr val="tx1"/>
                </a:solidFill>
              </a:rPr>
              <a:t> </a:t>
            </a:r>
            <a:r>
              <a:rPr lang="en-US" sz="1600" b="1" dirty="0" err="1">
                <a:solidFill>
                  <a:schemeClr val="tx1"/>
                </a:solidFill>
              </a:rPr>
              <a:t>Katılım</a:t>
            </a:r>
            <a:r>
              <a:rPr lang="en-US" sz="1600" b="1" dirty="0">
                <a:solidFill>
                  <a:schemeClr val="tx1"/>
                </a:solidFill>
              </a:rPr>
              <a:t> </a:t>
            </a:r>
            <a:r>
              <a:rPr lang="en-US" sz="1600" b="1" dirty="0" err="1">
                <a:solidFill>
                  <a:schemeClr val="tx1"/>
                </a:solidFill>
              </a:rPr>
              <a:t>Oranı</a:t>
            </a:r>
            <a:r>
              <a:rPr lang="tr-TR" sz="1600" b="1" dirty="0">
                <a:solidFill>
                  <a:schemeClr val="tx1"/>
                </a:solidFill>
              </a:rPr>
              <a:t> (Türkiye: %53.2)</a:t>
            </a:r>
            <a:endParaRPr lang="en-US" sz="1600" b="1" dirty="0">
              <a:solidFill>
                <a:schemeClr val="tx1"/>
              </a:solidFill>
            </a:endParaRPr>
          </a:p>
        </c:rich>
      </c:tx>
      <c:overlay val="0"/>
      <c:spPr>
        <a:noFill/>
        <a:ln>
          <a:noFill/>
        </a:ln>
        <a:effectLst/>
      </c:spPr>
    </c:title>
    <c:autoTitleDeleted val="0"/>
    <c:plotArea>
      <c:layout/>
      <c:barChart>
        <c:barDir val="bar"/>
        <c:grouping val="clustered"/>
        <c:varyColors val="0"/>
        <c:ser>
          <c:idx val="0"/>
          <c:order val="0"/>
          <c:tx>
            <c:strRef>
              <c:f>'[-3503942787946403976.xls]katılm'!$B$1</c:f>
              <c:strCache>
                <c:ptCount val="1"/>
                <c:pt idx="0">
                  <c:v>2018 Yılı İşgücüne Katılım Oranı</c:v>
                </c:pt>
              </c:strCache>
            </c:strRef>
          </c:tx>
          <c:spPr>
            <a:solidFill>
              <a:srgbClr val="70AD47">
                <a:lumMod val="40000"/>
                <a:lumOff val="60000"/>
              </a:srgbClr>
            </a:solidFill>
            <a:ln>
              <a:solidFill>
                <a:srgbClr val="70AD47">
                  <a:lumMod val="40000"/>
                  <a:lumOff val="60000"/>
                </a:srgbClr>
              </a:solidFill>
            </a:ln>
            <a:effectLst/>
          </c:spPr>
          <c:invertIfNegative val="0"/>
          <c:dPt>
            <c:idx val="3"/>
            <c:invertIfNegative val="0"/>
            <c:bubble3D val="0"/>
            <c:spPr>
              <a:solidFill>
                <a:srgbClr val="70AD47"/>
              </a:solidFill>
              <a:ln>
                <a:solidFill>
                  <a:srgbClr val="70AD47">
                    <a:lumMod val="40000"/>
                    <a:lumOff val="60000"/>
                  </a:srgbClr>
                </a:solidFill>
              </a:ln>
              <a:effectLst/>
            </c:spPr>
            <c:extLst xmlns:c16r2="http://schemas.microsoft.com/office/drawing/2015/06/chart">
              <c:ext xmlns:c16="http://schemas.microsoft.com/office/drawing/2014/chart" uri="{C3380CC4-5D6E-409C-BE32-E72D297353CC}">
                <c16:uniqueId val="{00000001-1039-4AD4-959C-7428B7A1E1CD}"/>
              </c:ext>
            </c:extLst>
          </c:dPt>
          <c:dLbls>
            <c:dLbl>
              <c:idx val="0"/>
              <c:tx>
                <c:rich>
                  <a:bodyPr/>
                  <a:lstStyle/>
                  <a:p>
                    <a:fld id="{15983742-C8C6-45EA-8BD4-A6354A0F97B2}" type="VALUE">
                      <a:rPr lang="en-US"/>
                      <a:pPr/>
                      <a:t>[DEĞER]</a:t>
                    </a:fld>
                    <a:r>
                      <a:rPr lang="en-US"/>
                      <a:t> (#1)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1039-4AD4-959C-7428B7A1E1CD}"/>
                </c:ext>
              </c:extLst>
            </c:dLbl>
            <c:dLbl>
              <c:idx val="1"/>
              <c:tx>
                <c:rich>
                  <a:bodyPr/>
                  <a:lstStyle/>
                  <a:p>
                    <a:fld id="{D591B352-0982-4393-9254-1A45A6934C0F}" type="VALUE">
                      <a:rPr lang="en-US"/>
                      <a:pPr/>
                      <a:t>[DEĞER]</a:t>
                    </a:fld>
                    <a:r>
                      <a:rPr lang="en-US"/>
                      <a:t> (#2)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1039-4AD4-959C-7428B7A1E1CD}"/>
                </c:ext>
              </c:extLst>
            </c:dLbl>
            <c:dLbl>
              <c:idx val="2"/>
              <c:tx>
                <c:rich>
                  <a:bodyPr/>
                  <a:lstStyle/>
                  <a:p>
                    <a:fld id="{356453DC-AE1C-4DF0-ACA9-0749302223EA}" type="VALUE">
                      <a:rPr lang="en-US"/>
                      <a:pPr/>
                      <a:t>[DEĞER]</a:t>
                    </a:fld>
                    <a:r>
                      <a:rPr lang="en-US"/>
                      <a:t> (#3)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4-1039-4AD4-959C-7428B7A1E1CD}"/>
                </c:ext>
              </c:extLst>
            </c:dLbl>
            <c:dLbl>
              <c:idx val="3"/>
              <c:tx>
                <c:rich>
                  <a:bodyPr/>
                  <a:lstStyle/>
                  <a:p>
                    <a:fld id="{0FAC088F-E590-4B03-91EE-CC1CBB96B8F0}" type="VALUE">
                      <a:rPr lang="en-US"/>
                      <a:pPr/>
                      <a:t>[DEĞER]</a:t>
                    </a:fld>
                    <a:r>
                      <a:rPr lang="en-US"/>
                      <a:t> (#4)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1039-4AD4-959C-7428B7A1E1CD}"/>
                </c:ext>
              </c:extLst>
            </c:dLbl>
            <c:dLbl>
              <c:idx val="4"/>
              <c:tx>
                <c:rich>
                  <a:bodyPr/>
                  <a:lstStyle/>
                  <a:p>
                    <a:fld id="{77612A9B-921C-4DCA-84E1-3CA13616063F}" type="VALUE">
                      <a:rPr lang="en-US"/>
                      <a:pPr/>
                      <a:t>[DEĞER]</a:t>
                    </a:fld>
                    <a:r>
                      <a:rPr lang="en-US"/>
                      <a:t> (#5)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1039-4AD4-959C-7428B7A1E1CD}"/>
                </c:ext>
              </c:extLst>
            </c:dLbl>
            <c:dLbl>
              <c:idx val="5"/>
              <c:tx>
                <c:rich>
                  <a:bodyPr/>
                  <a:lstStyle/>
                  <a:p>
                    <a:fld id="{BAEDF3C2-3B1D-43FD-B542-A97CF58C231C}" type="VALUE">
                      <a:rPr lang="en-US"/>
                      <a:pPr/>
                      <a:t>[DEĞER]</a:t>
                    </a:fld>
                    <a:r>
                      <a:rPr lang="en-US"/>
                      <a:t> (#6)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6-1039-4AD4-959C-7428B7A1E1CD}"/>
                </c:ext>
              </c:extLst>
            </c:dLbl>
            <c:dLbl>
              <c:idx val="6"/>
              <c:tx>
                <c:rich>
                  <a:bodyPr/>
                  <a:lstStyle/>
                  <a:p>
                    <a:fld id="{645560B9-865B-43B3-B984-3E73A26D2DCD}" type="VALUE">
                      <a:rPr lang="en-US"/>
                      <a:pPr/>
                      <a:t>[DEĞER]</a:t>
                    </a:fld>
                    <a:r>
                      <a:rPr lang="en-US"/>
                      <a:t> (#7)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1039-4AD4-959C-7428B7A1E1CD}"/>
                </c:ext>
              </c:extLst>
            </c:dLbl>
            <c:dLbl>
              <c:idx val="7"/>
              <c:tx>
                <c:rich>
                  <a:bodyPr/>
                  <a:lstStyle/>
                  <a:p>
                    <a:fld id="{4E8E8AB2-B35C-449E-B4AE-45C6B53FEB58}" type="VALUE">
                      <a:rPr lang="en-US"/>
                      <a:pPr/>
                      <a:t>[DEĞER]</a:t>
                    </a:fld>
                    <a:r>
                      <a:rPr lang="en-US"/>
                      <a:t> (#8)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8-1039-4AD4-959C-7428B7A1E1CD}"/>
                </c:ext>
              </c:extLst>
            </c:dLbl>
            <c:dLbl>
              <c:idx val="8"/>
              <c:tx>
                <c:rich>
                  <a:bodyPr/>
                  <a:lstStyle/>
                  <a:p>
                    <a:fld id="{C69386DA-77E1-4832-B7CB-F45F3661DEB9}" type="VALUE">
                      <a:rPr lang="en-US"/>
                      <a:pPr/>
                      <a:t>[DEĞER]</a:t>
                    </a:fld>
                    <a:r>
                      <a:rPr lang="en-US"/>
                      <a:t> (#9)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9-1039-4AD4-959C-7428B7A1E1CD}"/>
                </c:ext>
              </c:extLst>
            </c:dLbl>
            <c:dLbl>
              <c:idx val="9"/>
              <c:tx>
                <c:rich>
                  <a:bodyPr/>
                  <a:lstStyle/>
                  <a:p>
                    <a:fld id="{1768CCDA-7950-4204-99F7-EDFC8914C917}" type="VALUE">
                      <a:rPr lang="en-US"/>
                      <a:pPr/>
                      <a:t>[DEĞER]</a:t>
                    </a:fld>
                    <a:r>
                      <a:rPr lang="en-US"/>
                      <a:t> (#10)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A-1039-4AD4-959C-7428B7A1E1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'[-3503942787946403976.xls]katılm'!$A$2:$A$11</c:f>
              <c:strCache>
                <c:ptCount val="10"/>
                <c:pt idx="0">
                  <c:v>TR21</c:v>
                </c:pt>
                <c:pt idx="1">
                  <c:v>TR10</c:v>
                </c:pt>
                <c:pt idx="2">
                  <c:v>TR32</c:v>
                </c:pt>
                <c:pt idx="3">
                  <c:v>TR61</c:v>
                </c:pt>
                <c:pt idx="4">
                  <c:v>TR82</c:v>
                </c:pt>
                <c:pt idx="5">
                  <c:v>TR31</c:v>
                </c:pt>
                <c:pt idx="6">
                  <c:v>TR83</c:v>
                </c:pt>
                <c:pt idx="7">
                  <c:v>TR42</c:v>
                </c:pt>
                <c:pt idx="8">
                  <c:v>TR90</c:v>
                </c:pt>
                <c:pt idx="9">
                  <c:v>TR33</c:v>
                </c:pt>
              </c:strCache>
            </c:strRef>
          </c:cat>
          <c:val>
            <c:numRef>
              <c:f>'[-3503942787946403976.xls]katılm'!$B$2:$B$11</c:f>
              <c:numCache>
                <c:formatCode>General</c:formatCode>
                <c:ptCount val="10"/>
                <c:pt idx="0">
                  <c:v>59.7</c:v>
                </c:pt>
                <c:pt idx="1">
                  <c:v>57.4</c:v>
                </c:pt>
                <c:pt idx="2">
                  <c:v>56.9</c:v>
                </c:pt>
                <c:pt idx="3">
                  <c:v>56.9</c:v>
                </c:pt>
                <c:pt idx="4">
                  <c:v>56.5</c:v>
                </c:pt>
                <c:pt idx="5">
                  <c:v>56.2</c:v>
                </c:pt>
                <c:pt idx="6">
                  <c:v>55.2</c:v>
                </c:pt>
                <c:pt idx="7">
                  <c:v>54.9</c:v>
                </c:pt>
                <c:pt idx="8">
                  <c:v>54.6</c:v>
                </c:pt>
                <c:pt idx="9">
                  <c:v>54</c:v>
                </c:pt>
              </c:numCache>
            </c:numRef>
          </c:val>
          <c:extLst xmlns:c16r2="http://schemas.microsoft.com/office/drawing/2015/06/chart">
            <c:ext xmlns:c16="http://schemas.microsoft.com/office/drawing/2014/chart" uri="{C3380CC4-5D6E-409C-BE32-E72D297353CC}">
              <c16:uniqueId val="{0000000B-1039-4AD4-959C-7428B7A1E1CD}"/>
            </c:ext>
          </c:extLst>
        </c:ser>
        <c:dLbls>
          <c:showLegendKey val="0"/>
          <c:showVal val="0"/>
          <c:showCatName val="0"/>
          <c:showSerName val="0"/>
          <c:showPercent val="0"/>
          <c:showBubbleSize val="0"/>
        </c:dLbls>
        <c:gapWidth val="182"/>
        <c:axId val="113262592"/>
        <c:axId val="113264128"/>
      </c:barChart>
      <c:catAx>
        <c:axId val="113262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3264128"/>
        <c:crosses val="autoZero"/>
        <c:auto val="1"/>
        <c:lblAlgn val="ctr"/>
        <c:lblOffset val="100"/>
        <c:noMultiLvlLbl val="0"/>
      </c:catAx>
      <c:valAx>
        <c:axId val="113264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3262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smtClean="0"/>
              <a:t>2016</a:t>
            </a:r>
            <a:endParaRPr lang="en-US" dirty="0"/>
          </a:p>
        </c:rich>
      </c:tx>
      <c:overlay val="0"/>
    </c:title>
    <c:autoTitleDeleted val="0"/>
    <c:plotArea>
      <c:layout/>
      <c:barChart>
        <c:barDir val="col"/>
        <c:grouping val="clustered"/>
        <c:varyColors val="0"/>
        <c:ser>
          <c:idx val="0"/>
          <c:order val="0"/>
          <c:tx>
            <c:strRef>
              <c:f>Sayfa1!$B$1</c:f>
              <c:strCache>
                <c:ptCount val="1"/>
                <c:pt idx="0">
                  <c:v>Seri 1</c:v>
                </c:pt>
              </c:strCache>
            </c:strRef>
          </c:tx>
          <c:invertIfNegative val="0"/>
          <c:cat>
            <c:strRef>
              <c:f>Sayfa1!$A$2:$A$7</c:f>
              <c:strCache>
                <c:ptCount val="6"/>
                <c:pt idx="0">
                  <c:v>Tarım, Ormancılık ve Balıkçılık</c:v>
                </c:pt>
                <c:pt idx="1">
                  <c:v>Madencilik ve Taşocakçılığı</c:v>
                </c:pt>
                <c:pt idx="2">
                  <c:v>İmalat</c:v>
                </c:pt>
                <c:pt idx="3">
                  <c:v>Elektirik, gaz, buhar ve iklimlendirme üretimi ve dağıtımı</c:v>
                </c:pt>
                <c:pt idx="4">
                  <c:v>İnşaat </c:v>
                </c:pt>
                <c:pt idx="5">
                  <c:v>Toptan ve perakende ticaret: motorlu kara taşıtlarının ve motosikletlerin onarımı</c:v>
                </c:pt>
              </c:strCache>
            </c:strRef>
          </c:cat>
          <c:val>
            <c:numRef>
              <c:f>Sayfa1!$B$2:$B$7</c:f>
              <c:numCache>
                <c:formatCode>General</c:formatCode>
                <c:ptCount val="6"/>
                <c:pt idx="0">
                  <c:v>258</c:v>
                </c:pt>
                <c:pt idx="1">
                  <c:v>61</c:v>
                </c:pt>
                <c:pt idx="2">
                  <c:v>2191</c:v>
                </c:pt>
                <c:pt idx="3">
                  <c:v>66</c:v>
                </c:pt>
                <c:pt idx="4">
                  <c:v>1293</c:v>
                </c:pt>
                <c:pt idx="5">
                  <c:v>7413</c:v>
                </c:pt>
              </c:numCache>
            </c:numRef>
          </c:val>
        </c:ser>
        <c:dLbls>
          <c:showLegendKey val="0"/>
          <c:showVal val="0"/>
          <c:showCatName val="0"/>
          <c:showSerName val="0"/>
          <c:showPercent val="0"/>
          <c:showBubbleSize val="0"/>
        </c:dLbls>
        <c:gapWidth val="150"/>
        <c:axId val="113024000"/>
        <c:axId val="113025792"/>
      </c:barChart>
      <c:catAx>
        <c:axId val="113024000"/>
        <c:scaling>
          <c:orientation val="minMax"/>
        </c:scaling>
        <c:delete val="0"/>
        <c:axPos val="b"/>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tr-TR"/>
          </a:p>
        </c:txPr>
        <c:crossAx val="113025792"/>
        <c:crosses val="autoZero"/>
        <c:auto val="1"/>
        <c:lblAlgn val="ctr"/>
        <c:lblOffset val="100"/>
        <c:noMultiLvlLbl val="0"/>
      </c:catAx>
      <c:valAx>
        <c:axId val="113025792"/>
        <c:scaling>
          <c:orientation val="minMax"/>
        </c:scaling>
        <c:delete val="0"/>
        <c:axPos val="l"/>
        <c:majorGridlines/>
        <c:numFmt formatCode="General" sourceLinked="1"/>
        <c:majorTickMark val="out"/>
        <c:minorTickMark val="none"/>
        <c:tickLblPos val="nextTo"/>
        <c:txPr>
          <a:bodyPr/>
          <a:lstStyle/>
          <a:p>
            <a:pPr>
              <a:defRPr sz="2000" b="1">
                <a:latin typeface="Times New Roman" panose="02020603050405020304" pitchFamily="18" charset="0"/>
                <a:cs typeface="Times New Roman" panose="02020603050405020304" pitchFamily="18" charset="0"/>
              </a:defRPr>
            </a:pPr>
            <a:endParaRPr lang="tr-TR"/>
          </a:p>
        </c:txPr>
        <c:crossAx val="113024000"/>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smtClean="0"/>
              <a:t>2015</a:t>
            </a:r>
            <a:endParaRPr lang="en-US" dirty="0"/>
          </a:p>
        </c:rich>
      </c:tx>
      <c:overlay val="0"/>
    </c:title>
    <c:autoTitleDeleted val="0"/>
    <c:plotArea>
      <c:layout>
        <c:manualLayout>
          <c:layoutTarget val="inner"/>
          <c:xMode val="edge"/>
          <c:yMode val="edge"/>
          <c:x val="9.8993190041613333E-2"/>
          <c:y val="0.1750948880463436"/>
          <c:w val="0.87310363279577174"/>
          <c:h val="0.44093727625541057"/>
        </c:manualLayout>
      </c:layout>
      <c:barChart>
        <c:barDir val="col"/>
        <c:grouping val="clustered"/>
        <c:varyColors val="0"/>
        <c:ser>
          <c:idx val="0"/>
          <c:order val="0"/>
          <c:tx>
            <c:strRef>
              <c:f>Sayfa1!$B$1</c:f>
              <c:strCache>
                <c:ptCount val="1"/>
                <c:pt idx="0">
                  <c:v>Seri 1</c:v>
                </c:pt>
              </c:strCache>
            </c:strRef>
          </c:tx>
          <c:invertIfNegative val="0"/>
          <c:cat>
            <c:strRef>
              <c:f>Sayfa1!$A$2:$A$7</c:f>
              <c:strCache>
                <c:ptCount val="6"/>
                <c:pt idx="0">
                  <c:v>Tarım, Ormancılık ve  Balıkçılık</c:v>
                </c:pt>
                <c:pt idx="1">
                  <c:v>Madencilik ve Taşocakçılığı</c:v>
                </c:pt>
                <c:pt idx="2">
                  <c:v>İmalat</c:v>
                </c:pt>
                <c:pt idx="3">
                  <c:v>Elektirik, Gaz, Buhar ve İklimlendirme Üretimi ve Dağıtımı</c:v>
                </c:pt>
                <c:pt idx="4">
                  <c:v>İnşaat</c:v>
                </c:pt>
                <c:pt idx="5">
                  <c:v>Toptan ve Perakende ticaret: Motorlu Kara Taşıtlarının ve Motosikletlerin onarımı</c:v>
                </c:pt>
              </c:strCache>
            </c:strRef>
          </c:cat>
          <c:val>
            <c:numRef>
              <c:f>Sayfa1!$B$2:$B$7</c:f>
              <c:numCache>
                <c:formatCode>General</c:formatCode>
                <c:ptCount val="6"/>
                <c:pt idx="0">
                  <c:v>258</c:v>
                </c:pt>
                <c:pt idx="1">
                  <c:v>60</c:v>
                </c:pt>
                <c:pt idx="2">
                  <c:v>2160</c:v>
                </c:pt>
                <c:pt idx="3">
                  <c:v>58</c:v>
                </c:pt>
                <c:pt idx="4">
                  <c:v>1241</c:v>
                </c:pt>
                <c:pt idx="5">
                  <c:v>7333</c:v>
                </c:pt>
              </c:numCache>
            </c:numRef>
          </c:val>
        </c:ser>
        <c:dLbls>
          <c:showLegendKey val="0"/>
          <c:showVal val="0"/>
          <c:showCatName val="0"/>
          <c:showSerName val="0"/>
          <c:showPercent val="0"/>
          <c:showBubbleSize val="0"/>
        </c:dLbls>
        <c:gapWidth val="150"/>
        <c:axId val="113426816"/>
        <c:axId val="113428352"/>
      </c:barChart>
      <c:catAx>
        <c:axId val="113426816"/>
        <c:scaling>
          <c:orientation val="minMax"/>
        </c:scaling>
        <c:delete val="0"/>
        <c:axPos val="b"/>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tr-TR"/>
          </a:p>
        </c:txPr>
        <c:crossAx val="113428352"/>
        <c:crosses val="autoZero"/>
        <c:auto val="1"/>
        <c:lblAlgn val="ctr"/>
        <c:lblOffset val="100"/>
        <c:noMultiLvlLbl val="0"/>
      </c:catAx>
      <c:valAx>
        <c:axId val="113428352"/>
        <c:scaling>
          <c:orientation val="minMax"/>
        </c:scaling>
        <c:delete val="0"/>
        <c:axPos val="l"/>
        <c:majorGridlines/>
        <c:numFmt formatCode="General" sourceLinked="1"/>
        <c:majorTickMark val="out"/>
        <c:minorTickMark val="none"/>
        <c:tickLblPos val="nextTo"/>
        <c:txPr>
          <a:bodyPr/>
          <a:lstStyle/>
          <a:p>
            <a:pPr>
              <a:defRPr sz="1600" b="0">
                <a:latin typeface="Times New Roman" panose="02020603050405020304" pitchFamily="18" charset="0"/>
                <a:cs typeface="Times New Roman" panose="02020603050405020304" pitchFamily="18" charset="0"/>
              </a:defRPr>
            </a:pPr>
            <a:endParaRPr lang="tr-TR"/>
          </a:p>
        </c:txPr>
        <c:crossAx val="113426816"/>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52909011373574E-2"/>
          <c:y val="3.0642032228003123E-2"/>
          <c:w val="0.47940791776027997"/>
          <c:h val="0.85859067312805881"/>
        </c:manualLayout>
      </c:layout>
      <c:barChart>
        <c:barDir val="col"/>
        <c:grouping val="clustered"/>
        <c:varyColors val="0"/>
        <c:ser>
          <c:idx val="0"/>
          <c:order val="0"/>
          <c:tx>
            <c:strRef>
              <c:f>Sayfa1!$B$1</c:f>
              <c:strCache>
                <c:ptCount val="1"/>
                <c:pt idx="0">
                  <c:v>Tarım Ormanılık ve Balıkçılık</c:v>
                </c:pt>
              </c:strCache>
            </c:strRef>
          </c:tx>
          <c:invertIfNegative val="0"/>
          <c:cat>
            <c:strRef>
              <c:f>Sayfa1!$A$2:$A$5</c:f>
              <c:strCache>
                <c:ptCount val="4"/>
                <c:pt idx="0">
                  <c:v>Isparta </c:v>
                </c:pt>
                <c:pt idx="1">
                  <c:v>Antalya</c:v>
                </c:pt>
                <c:pt idx="2">
                  <c:v>Denizli</c:v>
                </c:pt>
                <c:pt idx="3">
                  <c:v>Konya</c:v>
                </c:pt>
              </c:strCache>
            </c:strRef>
          </c:cat>
          <c:val>
            <c:numRef>
              <c:f>Sayfa1!$B$2:$B$5</c:f>
              <c:numCache>
                <c:formatCode>General</c:formatCode>
                <c:ptCount val="4"/>
                <c:pt idx="0">
                  <c:v>258</c:v>
                </c:pt>
                <c:pt idx="1">
                  <c:v>1304</c:v>
                </c:pt>
                <c:pt idx="2">
                  <c:v>371</c:v>
                </c:pt>
                <c:pt idx="3">
                  <c:v>2617</c:v>
                </c:pt>
              </c:numCache>
            </c:numRef>
          </c:val>
        </c:ser>
        <c:ser>
          <c:idx val="1"/>
          <c:order val="1"/>
          <c:tx>
            <c:strRef>
              <c:f>Sayfa1!$C$1</c:f>
              <c:strCache>
                <c:ptCount val="1"/>
                <c:pt idx="0">
                  <c:v>Madencilik ve Taşocakçılığı</c:v>
                </c:pt>
              </c:strCache>
            </c:strRef>
          </c:tx>
          <c:invertIfNegative val="0"/>
          <c:cat>
            <c:strRef>
              <c:f>Sayfa1!$A$2:$A$5</c:f>
              <c:strCache>
                <c:ptCount val="4"/>
                <c:pt idx="0">
                  <c:v>Isparta </c:v>
                </c:pt>
                <c:pt idx="1">
                  <c:v>Antalya</c:v>
                </c:pt>
                <c:pt idx="2">
                  <c:v>Denizli</c:v>
                </c:pt>
                <c:pt idx="3">
                  <c:v>Konya</c:v>
                </c:pt>
              </c:strCache>
            </c:strRef>
          </c:cat>
          <c:val>
            <c:numRef>
              <c:f>Sayfa1!$C$2:$C$5</c:f>
              <c:numCache>
                <c:formatCode>General</c:formatCode>
                <c:ptCount val="4"/>
                <c:pt idx="0">
                  <c:v>61</c:v>
                </c:pt>
                <c:pt idx="1">
                  <c:v>225</c:v>
                </c:pt>
                <c:pt idx="2">
                  <c:v>144</c:v>
                </c:pt>
                <c:pt idx="3">
                  <c:v>149</c:v>
                </c:pt>
              </c:numCache>
            </c:numRef>
          </c:val>
        </c:ser>
        <c:ser>
          <c:idx val="2"/>
          <c:order val="2"/>
          <c:tx>
            <c:strRef>
              <c:f>Sayfa1!$D$1</c:f>
              <c:strCache>
                <c:ptCount val="1"/>
                <c:pt idx="0">
                  <c:v>İmalat</c:v>
                </c:pt>
              </c:strCache>
            </c:strRef>
          </c:tx>
          <c:invertIfNegative val="0"/>
          <c:cat>
            <c:strRef>
              <c:f>Sayfa1!$A$2:$A$5</c:f>
              <c:strCache>
                <c:ptCount val="4"/>
                <c:pt idx="0">
                  <c:v>Isparta </c:v>
                </c:pt>
                <c:pt idx="1">
                  <c:v>Antalya</c:v>
                </c:pt>
                <c:pt idx="2">
                  <c:v>Denizli</c:v>
                </c:pt>
                <c:pt idx="3">
                  <c:v>Konya</c:v>
                </c:pt>
              </c:strCache>
            </c:strRef>
          </c:cat>
          <c:val>
            <c:numRef>
              <c:f>Sayfa1!$D$2:$D$5</c:f>
              <c:numCache>
                <c:formatCode>General</c:formatCode>
                <c:ptCount val="4"/>
                <c:pt idx="0">
                  <c:v>2191</c:v>
                </c:pt>
                <c:pt idx="1">
                  <c:v>11640</c:v>
                </c:pt>
                <c:pt idx="2">
                  <c:v>8649</c:v>
                </c:pt>
                <c:pt idx="3">
                  <c:v>14966</c:v>
                </c:pt>
              </c:numCache>
            </c:numRef>
          </c:val>
        </c:ser>
        <c:ser>
          <c:idx val="3"/>
          <c:order val="3"/>
          <c:tx>
            <c:strRef>
              <c:f>Sayfa1!$E$1</c:f>
              <c:strCache>
                <c:ptCount val="1"/>
                <c:pt idx="0">
                  <c:v>Elektrik, gaz, Buhar ve iklimlendirme üretimi ve dağıtımı</c:v>
                </c:pt>
              </c:strCache>
            </c:strRef>
          </c:tx>
          <c:invertIfNegative val="0"/>
          <c:cat>
            <c:strRef>
              <c:f>Sayfa1!$A$2:$A$5</c:f>
              <c:strCache>
                <c:ptCount val="4"/>
                <c:pt idx="0">
                  <c:v>Isparta </c:v>
                </c:pt>
                <c:pt idx="1">
                  <c:v>Antalya</c:v>
                </c:pt>
                <c:pt idx="2">
                  <c:v>Denizli</c:v>
                </c:pt>
                <c:pt idx="3">
                  <c:v>Konya</c:v>
                </c:pt>
              </c:strCache>
            </c:strRef>
          </c:cat>
          <c:val>
            <c:numRef>
              <c:f>Sayfa1!$E$2:$E$5</c:f>
              <c:numCache>
                <c:formatCode>General</c:formatCode>
                <c:ptCount val="4"/>
                <c:pt idx="0">
                  <c:v>66</c:v>
                </c:pt>
                <c:pt idx="1">
                  <c:v>222</c:v>
                </c:pt>
                <c:pt idx="2">
                  <c:v>180</c:v>
                </c:pt>
                <c:pt idx="3">
                  <c:v>328</c:v>
                </c:pt>
              </c:numCache>
            </c:numRef>
          </c:val>
        </c:ser>
        <c:ser>
          <c:idx val="4"/>
          <c:order val="4"/>
          <c:tx>
            <c:strRef>
              <c:f>Sayfa1!$F$1</c:f>
              <c:strCache>
                <c:ptCount val="1"/>
                <c:pt idx="0">
                  <c:v>inşaat</c:v>
                </c:pt>
              </c:strCache>
            </c:strRef>
          </c:tx>
          <c:invertIfNegative val="0"/>
          <c:cat>
            <c:strRef>
              <c:f>Sayfa1!$A$2:$A$5</c:f>
              <c:strCache>
                <c:ptCount val="4"/>
                <c:pt idx="0">
                  <c:v>Isparta </c:v>
                </c:pt>
                <c:pt idx="1">
                  <c:v>Antalya</c:v>
                </c:pt>
                <c:pt idx="2">
                  <c:v>Denizli</c:v>
                </c:pt>
                <c:pt idx="3">
                  <c:v>Konya</c:v>
                </c:pt>
              </c:strCache>
            </c:strRef>
          </c:cat>
          <c:val>
            <c:numRef>
              <c:f>Sayfa1!$F$2:$F$5</c:f>
              <c:numCache>
                <c:formatCode>General</c:formatCode>
                <c:ptCount val="4"/>
                <c:pt idx="0">
                  <c:v>1293</c:v>
                </c:pt>
                <c:pt idx="1">
                  <c:v>11812</c:v>
                </c:pt>
                <c:pt idx="2">
                  <c:v>3489</c:v>
                </c:pt>
                <c:pt idx="3">
                  <c:v>6342</c:v>
                </c:pt>
              </c:numCache>
            </c:numRef>
          </c:val>
        </c:ser>
        <c:ser>
          <c:idx val="5"/>
          <c:order val="5"/>
          <c:tx>
            <c:strRef>
              <c:f>Sayfa1!$G$1</c:f>
              <c:strCache>
                <c:ptCount val="1"/>
                <c:pt idx="0">
                  <c:v>toptan perakende ticaret motorlu kara taşıtlarının ve motosikletlerin onarımı</c:v>
                </c:pt>
              </c:strCache>
            </c:strRef>
          </c:tx>
          <c:invertIfNegative val="0"/>
          <c:cat>
            <c:strRef>
              <c:f>Sayfa1!$A$2:$A$5</c:f>
              <c:strCache>
                <c:ptCount val="4"/>
                <c:pt idx="0">
                  <c:v>Isparta </c:v>
                </c:pt>
                <c:pt idx="1">
                  <c:v>Antalya</c:v>
                </c:pt>
                <c:pt idx="2">
                  <c:v>Denizli</c:v>
                </c:pt>
                <c:pt idx="3">
                  <c:v>Konya</c:v>
                </c:pt>
              </c:strCache>
            </c:strRef>
          </c:cat>
          <c:val>
            <c:numRef>
              <c:f>Sayfa1!$G$2:$G$5</c:f>
              <c:numCache>
                <c:formatCode>General</c:formatCode>
                <c:ptCount val="4"/>
                <c:pt idx="0">
                  <c:v>7413</c:v>
                </c:pt>
                <c:pt idx="1">
                  <c:v>53241</c:v>
                </c:pt>
                <c:pt idx="2">
                  <c:v>19900</c:v>
                </c:pt>
                <c:pt idx="3">
                  <c:v>35505</c:v>
                </c:pt>
              </c:numCache>
            </c:numRef>
          </c:val>
        </c:ser>
        <c:dLbls>
          <c:showLegendKey val="0"/>
          <c:showVal val="0"/>
          <c:showCatName val="0"/>
          <c:showSerName val="0"/>
          <c:showPercent val="0"/>
          <c:showBubbleSize val="0"/>
        </c:dLbls>
        <c:gapWidth val="150"/>
        <c:axId val="113443200"/>
        <c:axId val="113444736"/>
      </c:barChart>
      <c:catAx>
        <c:axId val="113443200"/>
        <c:scaling>
          <c:orientation val="minMax"/>
        </c:scaling>
        <c:delete val="0"/>
        <c:axPos val="b"/>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tr-TR"/>
          </a:p>
        </c:txPr>
        <c:crossAx val="113444736"/>
        <c:crosses val="autoZero"/>
        <c:auto val="1"/>
        <c:lblAlgn val="ctr"/>
        <c:lblOffset val="100"/>
        <c:noMultiLvlLbl val="0"/>
      </c:catAx>
      <c:valAx>
        <c:axId val="113444736"/>
        <c:scaling>
          <c:orientation val="minMax"/>
        </c:scaling>
        <c:delete val="0"/>
        <c:axPos val="l"/>
        <c:majorGridlines/>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tr-TR"/>
          </a:p>
        </c:txPr>
        <c:crossAx val="113443200"/>
        <c:crosses val="autoZero"/>
        <c:crossBetween val="between"/>
      </c:valAx>
    </c:plotArea>
    <c:legend>
      <c:legendPos val="r"/>
      <c:layout>
        <c:manualLayout>
          <c:xMode val="edge"/>
          <c:yMode val="edge"/>
          <c:x val="0.57902403215223097"/>
          <c:y val="3.9831125565461456E-3"/>
          <c:w val="0.41244102690288714"/>
          <c:h val="0.99496755682034455"/>
        </c:manualLayout>
      </c:layout>
      <c:overlay val="0"/>
      <c:txPr>
        <a:bodyPr/>
        <a:lstStyle/>
        <a:p>
          <a:pPr>
            <a:defRPr sz="1600" b="1">
              <a:latin typeface="Times New Roman" panose="02020603050405020304" pitchFamily="18" charset="0"/>
              <a:cs typeface="Times New Roman" panose="02020603050405020304" pitchFamily="18" charset="0"/>
            </a:defRPr>
          </a:pPr>
          <a:endParaRPr lang="tr-TR"/>
        </a:p>
      </c:txPr>
    </c:legend>
    <c:plotVisOnly val="1"/>
    <c:dispBlanksAs val="gap"/>
    <c:showDLblsOverMax val="0"/>
  </c:chart>
  <c:txPr>
    <a:bodyPr/>
    <a:lstStyle/>
    <a:p>
      <a:pPr>
        <a:defRPr sz="1800"/>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Sayfa1!$B$1</c:f>
              <c:strCache>
                <c:ptCount val="1"/>
                <c:pt idx="0">
                  <c:v>İhracat</c:v>
                </c:pt>
              </c:strCache>
            </c:strRef>
          </c:tx>
          <c:spPr>
            <a:ln w="76200" cap="rnd">
              <a:solidFill>
                <a:schemeClr val="accent1"/>
              </a:solidFill>
              <a:round/>
            </a:ln>
            <a:effectLst/>
          </c:spPr>
          <c:marker>
            <c:symbol val="none"/>
          </c:marker>
          <c:cat>
            <c:numRef>
              <c:f>Sayfa1!$A$2:$A$18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Sayfa1!$B$2:$B$18</c:f>
              <c:numCache>
                <c:formatCode>General</c:formatCode>
                <c:ptCount val="17"/>
                <c:pt idx="0">
                  <c:v>57576093</c:v>
                </c:pt>
                <c:pt idx="1">
                  <c:v>70027432</c:v>
                </c:pt>
                <c:pt idx="2">
                  <c:v>79146699</c:v>
                </c:pt>
                <c:pt idx="3">
                  <c:v>81343422</c:v>
                </c:pt>
                <c:pt idx="4">
                  <c:v>82603865</c:v>
                </c:pt>
                <c:pt idx="5">
                  <c:v>93681717</c:v>
                </c:pt>
                <c:pt idx="6">
                  <c:v>88021515</c:v>
                </c:pt>
                <c:pt idx="7">
                  <c:v>74675460</c:v>
                </c:pt>
                <c:pt idx="8">
                  <c:v>128928215</c:v>
                </c:pt>
                <c:pt idx="9">
                  <c:v>141902954</c:v>
                </c:pt>
                <c:pt idx="10">
                  <c:v>155031206</c:v>
                </c:pt>
                <c:pt idx="11">
                  <c:v>133870560</c:v>
                </c:pt>
                <c:pt idx="12">
                  <c:v>137243667</c:v>
                </c:pt>
                <c:pt idx="13">
                  <c:v>127397199</c:v>
                </c:pt>
                <c:pt idx="14">
                  <c:v>151732543</c:v>
                </c:pt>
                <c:pt idx="15">
                  <c:v>193482065</c:v>
                </c:pt>
                <c:pt idx="16">
                  <c:v>197239328</c:v>
                </c:pt>
              </c:numCache>
            </c:numRef>
          </c:val>
          <c:smooth val="0"/>
          <c:extLst xmlns:c16r2="http://schemas.microsoft.com/office/drawing/2015/06/chart">
            <c:ext xmlns:c16="http://schemas.microsoft.com/office/drawing/2014/chart" uri="{C3380CC4-5D6E-409C-BE32-E72D297353CC}">
              <c16:uniqueId val="{00000000-F9F1-4A61-AD92-E2CC7BA26B95}"/>
            </c:ext>
          </c:extLst>
        </c:ser>
        <c:ser>
          <c:idx val="1"/>
          <c:order val="1"/>
          <c:tx>
            <c:strRef>
              <c:f>Sayfa1!$C$1</c:f>
              <c:strCache>
                <c:ptCount val="1"/>
                <c:pt idx="0">
                  <c:v>İthalat</c:v>
                </c:pt>
              </c:strCache>
            </c:strRef>
          </c:tx>
          <c:spPr>
            <a:ln w="76200" cap="rnd">
              <a:solidFill>
                <a:schemeClr val="accent2"/>
              </a:solidFill>
              <a:round/>
            </a:ln>
            <a:effectLst/>
          </c:spPr>
          <c:marker>
            <c:symbol val="none"/>
          </c:marker>
          <c:cat>
            <c:numRef>
              <c:f>Sayfa1!$A$2:$A$18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Sayfa1!$C$2:$C$18</c:f>
              <c:numCache>
                <c:formatCode>General</c:formatCode>
                <c:ptCount val="17"/>
                <c:pt idx="0">
                  <c:v>38552312</c:v>
                </c:pt>
                <c:pt idx="1">
                  <c:v>39155272</c:v>
                </c:pt>
                <c:pt idx="2">
                  <c:v>50673761</c:v>
                </c:pt>
                <c:pt idx="3">
                  <c:v>45758455</c:v>
                </c:pt>
                <c:pt idx="4">
                  <c:v>44290024</c:v>
                </c:pt>
                <c:pt idx="5">
                  <c:v>53428198</c:v>
                </c:pt>
                <c:pt idx="6">
                  <c:v>43123272</c:v>
                </c:pt>
                <c:pt idx="7">
                  <c:v>32411139</c:v>
                </c:pt>
                <c:pt idx="8">
                  <c:v>66624396</c:v>
                </c:pt>
                <c:pt idx="9">
                  <c:v>120097228</c:v>
                </c:pt>
                <c:pt idx="10">
                  <c:v>47644676</c:v>
                </c:pt>
                <c:pt idx="11">
                  <c:v>54108506</c:v>
                </c:pt>
                <c:pt idx="12">
                  <c:v>48473220</c:v>
                </c:pt>
                <c:pt idx="13">
                  <c:v>47291537</c:v>
                </c:pt>
                <c:pt idx="14">
                  <c:v>9497435</c:v>
                </c:pt>
                <c:pt idx="15">
                  <c:v>103563051</c:v>
                </c:pt>
                <c:pt idx="16">
                  <c:v>51031525</c:v>
                </c:pt>
              </c:numCache>
            </c:numRef>
          </c:val>
          <c:smooth val="0"/>
          <c:extLst xmlns:c16r2="http://schemas.microsoft.com/office/drawing/2015/06/chart">
            <c:ext xmlns:c16="http://schemas.microsoft.com/office/drawing/2014/chart" uri="{C3380CC4-5D6E-409C-BE32-E72D297353CC}">
              <c16:uniqueId val="{00000001-F9F1-4A61-AD92-E2CC7BA26B95}"/>
            </c:ext>
          </c:extLst>
        </c:ser>
        <c:dLbls>
          <c:showLegendKey val="0"/>
          <c:showVal val="0"/>
          <c:showCatName val="0"/>
          <c:showSerName val="0"/>
          <c:showPercent val="0"/>
          <c:showBubbleSize val="0"/>
        </c:dLbls>
        <c:marker val="1"/>
        <c:smooth val="0"/>
        <c:axId val="113506560"/>
        <c:axId val="113508352"/>
      </c:lineChart>
      <c:catAx>
        <c:axId val="11350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crossAx val="113508352"/>
        <c:crosses val="autoZero"/>
        <c:auto val="1"/>
        <c:lblAlgn val="ctr"/>
        <c:lblOffset val="100"/>
        <c:noMultiLvlLbl val="0"/>
      </c:catAx>
      <c:valAx>
        <c:axId val="11350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crossAx val="11350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2000"/>
      </a:pPr>
      <a:endParaRPr lang="tr-T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i="1"/>
            </a:pPr>
            <a:r>
              <a:rPr lang="tr-TR" sz="1800" i="0" dirty="0" smtClean="0">
                <a:latin typeface="Arial" panose="020B0604020202020204" pitchFamily="34" charset="0"/>
                <a:cs typeface="Arial" panose="020B0604020202020204" pitchFamily="34" charset="0"/>
              </a:rPr>
              <a:t>Seçilmiş</a:t>
            </a:r>
            <a:r>
              <a:rPr lang="tr-TR" sz="1800" i="0" baseline="0" dirty="0" smtClean="0">
                <a:latin typeface="Arial" panose="020B0604020202020204" pitchFamily="34" charset="0"/>
                <a:cs typeface="Arial" panose="020B0604020202020204" pitchFamily="34" charset="0"/>
              </a:rPr>
              <a:t> </a:t>
            </a:r>
            <a:r>
              <a:rPr lang="tr-TR" sz="1800" i="0" baseline="0" dirty="0" err="1" smtClean="0">
                <a:latin typeface="Arial" panose="020B0604020202020204" pitchFamily="34" charset="0"/>
                <a:cs typeface="Arial" panose="020B0604020202020204" pitchFamily="34" charset="0"/>
              </a:rPr>
              <a:t>Sektörel</a:t>
            </a:r>
            <a:r>
              <a:rPr lang="tr-TR" sz="1800" i="0" baseline="0" dirty="0" smtClean="0">
                <a:latin typeface="Arial" panose="020B0604020202020204" pitchFamily="34" charset="0"/>
                <a:cs typeface="Arial" panose="020B0604020202020204" pitchFamily="34" charset="0"/>
              </a:rPr>
              <a:t> Krediler 2017(</a:t>
            </a:r>
            <a:r>
              <a:rPr lang="tr-TR" sz="1800" i="0" baseline="0" dirty="0" err="1" smtClean="0">
                <a:latin typeface="Arial" panose="020B0604020202020204" pitchFamily="34" charset="0"/>
                <a:cs typeface="Arial" panose="020B0604020202020204" pitchFamily="34" charset="0"/>
              </a:rPr>
              <a:t>BinTL</a:t>
            </a:r>
            <a:r>
              <a:rPr lang="tr-TR" sz="1800" i="0" baseline="0" dirty="0" smtClean="0">
                <a:latin typeface="Arial" panose="020B0604020202020204" pitchFamily="34" charset="0"/>
                <a:cs typeface="Arial" panose="020B0604020202020204" pitchFamily="34" charset="0"/>
              </a:rPr>
              <a:t>)</a:t>
            </a:r>
            <a:endParaRPr lang="en-US" sz="1800" i="0" dirty="0">
              <a:latin typeface="Arial" panose="020B0604020202020204" pitchFamily="34" charset="0"/>
              <a:cs typeface="Arial" panose="020B0604020202020204" pitchFamily="34" charset="0"/>
            </a:endParaRPr>
          </a:p>
        </c:rich>
      </c:tx>
      <c:layout>
        <c:manualLayout>
          <c:xMode val="edge"/>
          <c:yMode val="edge"/>
          <c:x val="0.2269413592135561"/>
          <c:y val="1.1353396364052465E-2"/>
        </c:manualLayout>
      </c:layout>
      <c:overlay val="0"/>
    </c:title>
    <c:autoTitleDeleted val="0"/>
    <c:plotArea>
      <c:layout>
        <c:manualLayout>
          <c:layoutTarget val="inner"/>
          <c:xMode val="edge"/>
          <c:yMode val="edge"/>
          <c:x val="0.45604698012766942"/>
          <c:y val="8.7346663169849209E-2"/>
          <c:w val="0.48261103324629095"/>
          <c:h val="0.83748298564920354"/>
        </c:manualLayout>
      </c:layout>
      <c:barChart>
        <c:barDir val="bar"/>
        <c:grouping val="clustered"/>
        <c:varyColors val="0"/>
        <c:ser>
          <c:idx val="0"/>
          <c:order val="0"/>
          <c:tx>
            <c:strRef>
              <c:f>Sayfa1!$B$1</c:f>
              <c:strCache>
                <c:ptCount val="1"/>
                <c:pt idx="0">
                  <c:v>Seçilmiş  Sektörel Krediler 2017(BinTL)</c:v>
                </c:pt>
              </c:strCache>
            </c:strRef>
          </c:tx>
          <c:invertIfNegative val="0"/>
          <c:cat>
            <c:strRef>
              <c:f>Sayfa1!$A$2:$A$17</c:f>
              <c:strCache>
                <c:ptCount val="16"/>
                <c:pt idx="0">
                  <c:v>Gıda Meşrubat ve Tütün</c:v>
                </c:pt>
                <c:pt idx="1">
                  <c:v>İnşaat</c:v>
                </c:pt>
                <c:pt idx="2">
                  <c:v>Metal ve İşlenmiş Maden</c:v>
                </c:pt>
                <c:pt idx="3">
                  <c:v>Finansal Kuruluşlar </c:v>
                </c:pt>
                <c:pt idx="4">
                  <c:v>Tekstil ve  Tekstil Ürünleri</c:v>
                </c:pt>
                <c:pt idx="5">
                  <c:v>Toptan Ticaret, Komisyonculuk</c:v>
                </c:pt>
                <c:pt idx="6">
                  <c:v>Turizm</c:v>
                </c:pt>
                <c:pt idx="7">
                  <c:v>Ziraat ve Balıkçılık </c:v>
                </c:pt>
                <c:pt idx="8">
                  <c:v>Enerji</c:v>
                </c:pt>
                <c:pt idx="9">
                  <c:v>Takipteki İnşaat</c:v>
                </c:pt>
                <c:pt idx="10">
                  <c:v>Takipteki Toptan Ticaret, Komisyonculuk </c:v>
                </c:pt>
                <c:pt idx="11">
                  <c:v>Takipteki Ziraat ve Balıkçılık</c:v>
                </c:pt>
                <c:pt idx="12">
                  <c:v>Gayrinakdi Gıda Meşrubat,Tütün</c:v>
                </c:pt>
                <c:pt idx="13">
                  <c:v>Gayrinakdi İnşaat</c:v>
                </c:pt>
                <c:pt idx="14">
                  <c:v>Gayrinakdi  Ziraat ve Balıkçılık</c:v>
                </c:pt>
                <c:pt idx="15">
                  <c:v>Gayrinakdi Enerji</c:v>
                </c:pt>
              </c:strCache>
            </c:strRef>
          </c:cat>
          <c:val>
            <c:numRef>
              <c:f>Sayfa1!$B$2:$B$17</c:f>
              <c:numCache>
                <c:formatCode>General</c:formatCode>
                <c:ptCount val="16"/>
                <c:pt idx="0" formatCode="#,##0">
                  <c:v>88839</c:v>
                </c:pt>
                <c:pt idx="1">
                  <c:v>118497</c:v>
                </c:pt>
                <c:pt idx="2">
                  <c:v>15532</c:v>
                </c:pt>
                <c:pt idx="3">
                  <c:v>3651</c:v>
                </c:pt>
                <c:pt idx="4">
                  <c:v>70336</c:v>
                </c:pt>
                <c:pt idx="5">
                  <c:v>272083</c:v>
                </c:pt>
                <c:pt idx="6">
                  <c:v>70106</c:v>
                </c:pt>
                <c:pt idx="7">
                  <c:v>693668</c:v>
                </c:pt>
                <c:pt idx="8">
                  <c:v>260820</c:v>
                </c:pt>
                <c:pt idx="9">
                  <c:v>9119</c:v>
                </c:pt>
                <c:pt idx="10">
                  <c:v>21402</c:v>
                </c:pt>
                <c:pt idx="11">
                  <c:v>14901</c:v>
                </c:pt>
                <c:pt idx="12">
                  <c:v>12132</c:v>
                </c:pt>
                <c:pt idx="13">
                  <c:v>77426</c:v>
                </c:pt>
                <c:pt idx="14">
                  <c:v>44299</c:v>
                </c:pt>
                <c:pt idx="15">
                  <c:v>14546</c:v>
                </c:pt>
              </c:numCache>
            </c:numRef>
          </c:val>
        </c:ser>
        <c:dLbls>
          <c:showLegendKey val="0"/>
          <c:showVal val="0"/>
          <c:showCatName val="0"/>
          <c:showSerName val="0"/>
          <c:showPercent val="0"/>
          <c:showBubbleSize val="0"/>
        </c:dLbls>
        <c:gapWidth val="150"/>
        <c:axId val="113610112"/>
        <c:axId val="113616000"/>
      </c:barChart>
      <c:catAx>
        <c:axId val="113610112"/>
        <c:scaling>
          <c:orientation val="minMax"/>
        </c:scaling>
        <c:delete val="0"/>
        <c:axPos val="l"/>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tr-TR"/>
          </a:p>
        </c:txPr>
        <c:crossAx val="113616000"/>
        <c:crosses val="autoZero"/>
        <c:auto val="1"/>
        <c:lblAlgn val="ctr"/>
        <c:lblOffset val="100"/>
        <c:noMultiLvlLbl val="0"/>
      </c:catAx>
      <c:valAx>
        <c:axId val="113616000"/>
        <c:scaling>
          <c:orientation val="minMax"/>
        </c:scaling>
        <c:delete val="0"/>
        <c:axPos val="b"/>
        <c:majorGridlines/>
        <c:numFmt formatCode="#,##0"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tr-TR"/>
          </a:p>
        </c:txPr>
        <c:crossAx val="113610112"/>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sz="1800" dirty="0">
                <a:latin typeface="Arial" panose="020B0604020202020204" pitchFamily="34" charset="0"/>
                <a:cs typeface="Arial" panose="020B0604020202020204" pitchFamily="34" charset="0"/>
              </a:rPr>
              <a:t>Seçilmiş </a:t>
            </a:r>
            <a:r>
              <a:rPr lang="tr-TR" sz="1800" dirty="0" err="1">
                <a:latin typeface="Arial" panose="020B0604020202020204" pitchFamily="34" charset="0"/>
                <a:cs typeface="Arial" panose="020B0604020202020204" pitchFamily="34" charset="0"/>
              </a:rPr>
              <a:t>Sektörel</a:t>
            </a:r>
            <a:r>
              <a:rPr lang="tr-TR" sz="1800" dirty="0">
                <a:latin typeface="Arial" panose="020B0604020202020204" pitchFamily="34" charset="0"/>
                <a:cs typeface="Arial" panose="020B0604020202020204" pitchFamily="34" charset="0"/>
              </a:rPr>
              <a:t> Krediler 2018(</a:t>
            </a:r>
            <a:r>
              <a:rPr lang="tr-TR" sz="1800" dirty="0" err="1">
                <a:latin typeface="Arial" panose="020B0604020202020204" pitchFamily="34" charset="0"/>
                <a:cs typeface="Arial" panose="020B0604020202020204" pitchFamily="34" charset="0"/>
              </a:rPr>
              <a:t>BinTL</a:t>
            </a:r>
            <a:r>
              <a:rPr lang="tr-TR" dirty="0"/>
              <a:t>)</a:t>
            </a:r>
            <a:endParaRPr lang="en-US" dirty="0"/>
          </a:p>
        </c:rich>
      </c:tx>
      <c:overlay val="0"/>
    </c:title>
    <c:autoTitleDeleted val="0"/>
    <c:plotArea>
      <c:layout>
        <c:manualLayout>
          <c:layoutTarget val="inner"/>
          <c:xMode val="edge"/>
          <c:yMode val="edge"/>
          <c:x val="0.42448998345250138"/>
          <c:y val="6.7694527222882356E-2"/>
          <c:w val="0.52226173139384724"/>
          <c:h val="0.88245361365611164"/>
        </c:manualLayout>
      </c:layout>
      <c:barChart>
        <c:barDir val="bar"/>
        <c:grouping val="clustered"/>
        <c:varyColors val="0"/>
        <c:ser>
          <c:idx val="0"/>
          <c:order val="0"/>
          <c:tx>
            <c:strRef>
              <c:f>Sayfa1!$B$1</c:f>
              <c:strCache>
                <c:ptCount val="1"/>
                <c:pt idx="0">
                  <c:v>Seri 1</c:v>
                </c:pt>
              </c:strCache>
            </c:strRef>
          </c:tx>
          <c:invertIfNegative val="0"/>
          <c:cat>
            <c:strRef>
              <c:f>Sayfa1!$A$2:$A$17</c:f>
              <c:strCache>
                <c:ptCount val="16"/>
                <c:pt idx="0">
                  <c:v>Gıda Meşrubat ve Tütün</c:v>
                </c:pt>
                <c:pt idx="1">
                  <c:v>İnşaat</c:v>
                </c:pt>
                <c:pt idx="2">
                  <c:v>Metal ve İşlenmiş Maden</c:v>
                </c:pt>
                <c:pt idx="3">
                  <c:v>Finansal Kuruluşlar</c:v>
                </c:pt>
                <c:pt idx="4">
                  <c:v>Tekstil ve Tekstil Ürünleri</c:v>
                </c:pt>
                <c:pt idx="5">
                  <c:v>Toptan Ticaret ve Komisyonculuk</c:v>
                </c:pt>
                <c:pt idx="6">
                  <c:v>Turizm</c:v>
                </c:pt>
                <c:pt idx="7">
                  <c:v>Ziraat ve Balıkçılık</c:v>
                </c:pt>
                <c:pt idx="8">
                  <c:v>Enerji</c:v>
                </c:pt>
                <c:pt idx="9">
                  <c:v>Takipteki İnşaat</c:v>
                </c:pt>
                <c:pt idx="10">
                  <c:v>Takipteki Ttoptan Ticaret, Komisyonculuk</c:v>
                </c:pt>
                <c:pt idx="11">
                  <c:v>Takipteki Ziraat ve Balıkçılık</c:v>
                </c:pt>
                <c:pt idx="12">
                  <c:v>Gayrinakdi Gıda Meşrubat ve Tütün</c:v>
                </c:pt>
                <c:pt idx="13">
                  <c:v>Gayrinakdi İnşaat</c:v>
                </c:pt>
                <c:pt idx="14">
                  <c:v>Gayrinakdi Ziraat ve Balıkçılık</c:v>
                </c:pt>
                <c:pt idx="15">
                  <c:v>Gayrinakdi Enerji</c:v>
                </c:pt>
              </c:strCache>
            </c:strRef>
          </c:cat>
          <c:val>
            <c:numRef>
              <c:f>Sayfa1!$B$2:$B$17</c:f>
              <c:numCache>
                <c:formatCode>General</c:formatCode>
                <c:ptCount val="16"/>
                <c:pt idx="0">
                  <c:v>125995</c:v>
                </c:pt>
                <c:pt idx="1">
                  <c:v>139810</c:v>
                </c:pt>
                <c:pt idx="2">
                  <c:v>18405</c:v>
                </c:pt>
                <c:pt idx="3">
                  <c:v>13592</c:v>
                </c:pt>
                <c:pt idx="4">
                  <c:v>68606</c:v>
                </c:pt>
                <c:pt idx="5">
                  <c:v>225444</c:v>
                </c:pt>
                <c:pt idx="6">
                  <c:v>42224</c:v>
                </c:pt>
                <c:pt idx="7">
                  <c:v>738758</c:v>
                </c:pt>
                <c:pt idx="8">
                  <c:v>296139</c:v>
                </c:pt>
                <c:pt idx="9">
                  <c:v>9512</c:v>
                </c:pt>
                <c:pt idx="10">
                  <c:v>15934</c:v>
                </c:pt>
                <c:pt idx="11">
                  <c:v>32585</c:v>
                </c:pt>
                <c:pt idx="12">
                  <c:v>3134</c:v>
                </c:pt>
                <c:pt idx="13">
                  <c:v>91153</c:v>
                </c:pt>
                <c:pt idx="14">
                  <c:v>8794</c:v>
                </c:pt>
                <c:pt idx="15">
                  <c:v>9053</c:v>
                </c:pt>
              </c:numCache>
            </c:numRef>
          </c:val>
        </c:ser>
        <c:dLbls>
          <c:showLegendKey val="0"/>
          <c:showVal val="0"/>
          <c:showCatName val="0"/>
          <c:showSerName val="0"/>
          <c:showPercent val="0"/>
          <c:showBubbleSize val="0"/>
        </c:dLbls>
        <c:gapWidth val="150"/>
        <c:axId val="113650304"/>
        <c:axId val="113680768"/>
      </c:barChart>
      <c:catAx>
        <c:axId val="113650304"/>
        <c:scaling>
          <c:orientation val="minMax"/>
        </c:scaling>
        <c:delete val="0"/>
        <c:axPos val="l"/>
        <c:majorTickMark val="out"/>
        <c:minorTickMark val="none"/>
        <c:tickLblPos val="nextTo"/>
        <c:txPr>
          <a:bodyPr/>
          <a:lstStyle/>
          <a:p>
            <a:pPr>
              <a:defRPr b="1"/>
            </a:pPr>
            <a:endParaRPr lang="tr-TR"/>
          </a:p>
        </c:txPr>
        <c:crossAx val="113680768"/>
        <c:crosses val="autoZero"/>
        <c:auto val="1"/>
        <c:lblAlgn val="ctr"/>
        <c:lblOffset val="100"/>
        <c:noMultiLvlLbl val="0"/>
      </c:catAx>
      <c:valAx>
        <c:axId val="113680768"/>
        <c:scaling>
          <c:orientation val="minMax"/>
        </c:scaling>
        <c:delete val="0"/>
        <c:axPos val="b"/>
        <c:majorGridlines/>
        <c:numFmt formatCode="General" sourceLinked="1"/>
        <c:majorTickMark val="out"/>
        <c:minorTickMark val="none"/>
        <c:tickLblPos val="nextTo"/>
        <c:txPr>
          <a:bodyPr/>
          <a:lstStyle/>
          <a:p>
            <a:pPr>
              <a:defRPr b="1"/>
            </a:pPr>
            <a:endParaRPr lang="tr-TR"/>
          </a:p>
        </c:txPr>
        <c:crossAx val="113650304"/>
        <c:crosses val="autoZero"/>
        <c:crossBetween val="between"/>
      </c:valAx>
    </c:plotArea>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Sayfa1!$B$1</c:f>
              <c:strCache>
                <c:ptCount val="1"/>
                <c:pt idx="0">
                  <c:v>Seri 1</c:v>
                </c:pt>
              </c:strCache>
            </c:strRef>
          </c:tx>
          <c:spPr>
            <a:ln w="57150">
              <a:solidFill>
                <a:srgbClr val="FF0000"/>
              </a:solidFill>
            </a:ln>
          </c:spPr>
          <c:marker>
            <c:symbol val="none"/>
          </c:marker>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Sayfa1!$B$2:$B$13</c:f>
              <c:numCache>
                <c:formatCode>General</c:formatCode>
                <c:ptCount val="12"/>
                <c:pt idx="0">
                  <c:v>2384671.3930000002</c:v>
                </c:pt>
                <c:pt idx="1">
                  <c:v>2418535.3859999999</c:v>
                </c:pt>
                <c:pt idx="2">
                  <c:v>2458208.1159999999</c:v>
                </c:pt>
                <c:pt idx="3">
                  <c:v>2502199.9929999998</c:v>
                </c:pt>
                <c:pt idx="4">
                  <c:v>2580293.6860000002</c:v>
                </c:pt>
                <c:pt idx="5">
                  <c:v>2605119.9730000002</c:v>
                </c:pt>
                <c:pt idx="6">
                  <c:v>2660322.784</c:v>
                </c:pt>
                <c:pt idx="7">
                  <c:v>2719576.1680000001</c:v>
                </c:pt>
                <c:pt idx="8">
                  <c:v>2688950.4169999999</c:v>
                </c:pt>
                <c:pt idx="9">
                  <c:v>2687475.8670000001</c:v>
                </c:pt>
                <c:pt idx="10">
                  <c:v>2687167.4479999999</c:v>
                </c:pt>
                <c:pt idx="11">
                  <c:v>2665737.3429999999</c:v>
                </c:pt>
              </c:numCache>
            </c:numRef>
          </c:val>
          <c:smooth val="0"/>
        </c:ser>
        <c:dLbls>
          <c:showLegendKey val="0"/>
          <c:showVal val="0"/>
          <c:showCatName val="0"/>
          <c:showSerName val="0"/>
          <c:showPercent val="0"/>
          <c:showBubbleSize val="0"/>
        </c:dLbls>
        <c:marker val="1"/>
        <c:smooth val="0"/>
        <c:axId val="113739648"/>
        <c:axId val="113741184"/>
      </c:lineChart>
      <c:catAx>
        <c:axId val="113739648"/>
        <c:scaling>
          <c:orientation val="minMax"/>
        </c:scaling>
        <c:delete val="0"/>
        <c:axPos val="b"/>
        <c:majorTickMark val="out"/>
        <c:minorTickMark val="none"/>
        <c:tickLblPos val="nextTo"/>
        <c:txPr>
          <a:bodyPr/>
          <a:lstStyle/>
          <a:p>
            <a:pPr>
              <a:defRPr b="1"/>
            </a:pPr>
            <a:endParaRPr lang="tr-TR"/>
          </a:p>
        </c:txPr>
        <c:crossAx val="113741184"/>
        <c:crosses val="autoZero"/>
        <c:auto val="1"/>
        <c:lblAlgn val="ctr"/>
        <c:lblOffset val="100"/>
        <c:noMultiLvlLbl val="0"/>
      </c:catAx>
      <c:valAx>
        <c:axId val="113741184"/>
        <c:scaling>
          <c:orientation val="minMax"/>
        </c:scaling>
        <c:delete val="0"/>
        <c:axPos val="l"/>
        <c:majorGridlines>
          <c:spPr>
            <a:ln w="28575">
              <a:solidFill>
                <a:schemeClr val="tx1">
                  <a:lumMod val="95000"/>
                  <a:lumOff val="5000"/>
                </a:schemeClr>
              </a:solidFill>
            </a:ln>
          </c:spPr>
        </c:majorGridlines>
        <c:numFmt formatCode="General" sourceLinked="1"/>
        <c:majorTickMark val="out"/>
        <c:minorTickMark val="none"/>
        <c:tickLblPos val="nextTo"/>
        <c:txPr>
          <a:bodyPr/>
          <a:lstStyle/>
          <a:p>
            <a:pPr>
              <a:defRPr b="1"/>
            </a:pPr>
            <a:endParaRPr lang="tr-TR"/>
          </a:p>
        </c:txPr>
        <c:crossAx val="113739648"/>
        <c:crosses val="autoZero"/>
        <c:crossBetween val="between"/>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sz="1800" dirty="0" smtClean="0">
                <a:latin typeface="Arial" panose="020B0604020202020204" pitchFamily="34" charset="0"/>
                <a:cs typeface="Arial" panose="020B0604020202020204" pitchFamily="34" charset="0"/>
              </a:rPr>
              <a:t>Isparta’da 2018</a:t>
            </a:r>
            <a:r>
              <a:rPr lang="tr-TR" sz="1800" baseline="0" dirty="0" smtClean="0">
                <a:latin typeface="Arial" panose="020B0604020202020204" pitchFamily="34" charset="0"/>
                <a:cs typeface="Arial" panose="020B0604020202020204" pitchFamily="34" charset="0"/>
              </a:rPr>
              <a:t> Senesinde Karşılıksız İşlemi Yapılan Çek Sayıları</a:t>
            </a:r>
            <a:endParaRPr lang="en-US" sz="1800" dirty="0">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5.8897637795275591E-2"/>
          <c:y val="0.10063765663078489"/>
          <c:w val="0.91292596237970258"/>
          <c:h val="0.71481248177311174"/>
        </c:manualLayout>
      </c:layout>
      <c:lineChart>
        <c:grouping val="standard"/>
        <c:varyColors val="0"/>
        <c:ser>
          <c:idx val="0"/>
          <c:order val="0"/>
          <c:tx>
            <c:strRef>
              <c:f>Sayfa1!$B$1</c:f>
              <c:strCache>
                <c:ptCount val="1"/>
                <c:pt idx="0">
                  <c:v>Seri 1</c:v>
                </c:pt>
              </c:strCache>
            </c:strRef>
          </c:tx>
          <c:spPr>
            <a:ln w="38100">
              <a:solidFill>
                <a:srgbClr val="FF0000"/>
              </a:solidFill>
            </a:ln>
          </c:spPr>
          <c:marker>
            <c:symbol val="none"/>
          </c:marker>
          <c:cat>
            <c:strRef>
              <c:f>Sayfa1!$A$2:$A$13</c:f>
              <c:strCache>
                <c:ptCount val="12"/>
                <c:pt idx="0">
                  <c:v>Ocak</c:v>
                </c:pt>
                <c:pt idx="1">
                  <c:v>Şubat</c:v>
                </c:pt>
                <c:pt idx="2">
                  <c:v>Mart</c:v>
                </c:pt>
                <c:pt idx="3">
                  <c:v>Nisan</c:v>
                </c:pt>
                <c:pt idx="4">
                  <c:v>Mayıs</c:v>
                </c:pt>
                <c:pt idx="5">
                  <c:v>Haziran</c:v>
                </c:pt>
                <c:pt idx="6">
                  <c:v>Temmuz</c:v>
                </c:pt>
                <c:pt idx="7">
                  <c:v>Ağustos </c:v>
                </c:pt>
                <c:pt idx="8">
                  <c:v>Eylül</c:v>
                </c:pt>
                <c:pt idx="9">
                  <c:v>Ekim</c:v>
                </c:pt>
                <c:pt idx="10">
                  <c:v>Kasım</c:v>
                </c:pt>
                <c:pt idx="11">
                  <c:v>Aralık</c:v>
                </c:pt>
              </c:strCache>
            </c:strRef>
          </c:cat>
          <c:val>
            <c:numRef>
              <c:f>Sayfa1!$B$2:$B$13</c:f>
              <c:numCache>
                <c:formatCode>General</c:formatCode>
                <c:ptCount val="12"/>
                <c:pt idx="0">
                  <c:v>198</c:v>
                </c:pt>
                <c:pt idx="1">
                  <c:v>126</c:v>
                </c:pt>
                <c:pt idx="2">
                  <c:v>81</c:v>
                </c:pt>
                <c:pt idx="3">
                  <c:v>127</c:v>
                </c:pt>
                <c:pt idx="4">
                  <c:v>106</c:v>
                </c:pt>
                <c:pt idx="5">
                  <c:v>39</c:v>
                </c:pt>
                <c:pt idx="6">
                  <c:v>146</c:v>
                </c:pt>
                <c:pt idx="7">
                  <c:v>114</c:v>
                </c:pt>
                <c:pt idx="8">
                  <c:v>97</c:v>
                </c:pt>
                <c:pt idx="9">
                  <c:v>201</c:v>
                </c:pt>
                <c:pt idx="10">
                  <c:v>153</c:v>
                </c:pt>
                <c:pt idx="11">
                  <c:v>228</c:v>
                </c:pt>
              </c:numCache>
            </c:numRef>
          </c:val>
          <c:smooth val="0"/>
        </c:ser>
        <c:dLbls>
          <c:showLegendKey val="0"/>
          <c:showVal val="0"/>
          <c:showCatName val="0"/>
          <c:showSerName val="0"/>
          <c:showPercent val="0"/>
          <c:showBubbleSize val="0"/>
        </c:dLbls>
        <c:marker val="1"/>
        <c:smooth val="0"/>
        <c:axId val="114836608"/>
        <c:axId val="114838144"/>
      </c:lineChart>
      <c:catAx>
        <c:axId val="114836608"/>
        <c:scaling>
          <c:orientation val="minMax"/>
        </c:scaling>
        <c:delete val="0"/>
        <c:axPos val="b"/>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tr-TR"/>
          </a:p>
        </c:txPr>
        <c:crossAx val="114838144"/>
        <c:crosses val="autoZero"/>
        <c:auto val="1"/>
        <c:lblAlgn val="ctr"/>
        <c:lblOffset val="100"/>
        <c:noMultiLvlLbl val="0"/>
      </c:catAx>
      <c:valAx>
        <c:axId val="114838144"/>
        <c:scaling>
          <c:orientation val="minMax"/>
        </c:scaling>
        <c:delete val="0"/>
        <c:axPos val="l"/>
        <c:majorGridlines/>
        <c:numFmt formatCode="General"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tr-TR"/>
          </a:p>
        </c:txPr>
        <c:crossAx val="114836608"/>
        <c:crosses val="autoZero"/>
        <c:crossBetween val="between"/>
      </c:valAx>
      <c:spPr>
        <a:ln>
          <a:solidFill>
            <a:schemeClr val="tx1">
              <a:lumMod val="75000"/>
              <a:lumOff val="25000"/>
            </a:schemeClr>
          </a:solidFill>
        </a:ln>
      </c:spPr>
    </c:plotArea>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dirty="0"/>
              <a:t>Isparta’nın 2010-2018</a:t>
            </a:r>
            <a:r>
              <a:rPr lang="tr-TR" baseline="0" dirty="0"/>
              <a:t> Göç Miktarları</a:t>
            </a:r>
            <a:endParaRPr lang="tr-TR" dirty="0"/>
          </a:p>
        </c:rich>
      </c:tx>
      <c:layout/>
      <c:overlay val="0"/>
      <c:spPr>
        <a:noFill/>
        <a:ln>
          <a:noFill/>
        </a:ln>
        <a:effectLst/>
      </c:spPr>
    </c:title>
    <c:autoTitleDeleted val="0"/>
    <c:plotArea>
      <c:layout/>
      <c:barChart>
        <c:barDir val="col"/>
        <c:grouping val="clustered"/>
        <c:varyColors val="0"/>
        <c:ser>
          <c:idx val="0"/>
          <c:order val="0"/>
          <c:tx>
            <c:strRef>
              <c:f>'1595'!$D$3</c:f>
              <c:strCache>
                <c:ptCount val="1"/>
                <c:pt idx="0">
                  <c:v>Aldığı göç
In-migration</c:v>
                </c:pt>
              </c:strCache>
            </c:strRef>
          </c:tx>
          <c:spPr>
            <a:solidFill>
              <a:schemeClr val="accent1"/>
            </a:solidFill>
            <a:ln>
              <a:noFill/>
            </a:ln>
            <a:effectLst/>
          </c:spPr>
          <c:invertIfNegative val="0"/>
          <c:cat>
            <c:strRef>
              <c:f>'1595'!$A$4:$B$10</c:f>
              <c:strCache>
                <c:ptCount val="7"/>
                <c:pt idx="0">
                  <c:v>2017-2018(1)</c:v>
                </c:pt>
                <c:pt idx="1">
                  <c:v>2016-2017(2)</c:v>
                </c:pt>
                <c:pt idx="2">
                  <c:v>2015-2016(2)</c:v>
                </c:pt>
                <c:pt idx="3">
                  <c:v>2014-2015(2)</c:v>
                </c:pt>
                <c:pt idx="4">
                  <c:v>2012-2013(2)</c:v>
                </c:pt>
                <c:pt idx="5">
                  <c:v>2011-2012(2) </c:v>
                </c:pt>
                <c:pt idx="6">
                  <c:v>2010-2011(2)</c:v>
                </c:pt>
              </c:strCache>
              <c:extLst xmlns:c16r2="http://schemas.microsoft.com/office/drawing/2015/06/chart"/>
            </c:strRef>
          </c:cat>
          <c:val>
            <c:numRef>
              <c:f>'1595'!$D$4:$D$10</c:f>
              <c:numCache>
                <c:formatCode>##\ ###\ ###</c:formatCode>
                <c:ptCount val="7"/>
                <c:pt idx="0">
                  <c:v>28789</c:v>
                </c:pt>
                <c:pt idx="1">
                  <c:v>18222</c:v>
                </c:pt>
                <c:pt idx="2">
                  <c:v>19899</c:v>
                </c:pt>
                <c:pt idx="3">
                  <c:v>19042</c:v>
                </c:pt>
                <c:pt idx="4">
                  <c:v>18730</c:v>
                </c:pt>
                <c:pt idx="5">
                  <c:v>19731</c:v>
                </c:pt>
                <c:pt idx="6">
                  <c:v>15325</c:v>
                </c:pt>
              </c:numCache>
            </c:numRef>
          </c:val>
          <c:extLst xmlns:c16r2="http://schemas.microsoft.com/office/drawing/2015/06/chart">
            <c:ext xmlns:c16="http://schemas.microsoft.com/office/drawing/2014/chart" uri="{C3380CC4-5D6E-409C-BE32-E72D297353CC}">
              <c16:uniqueId val="{00000000-560F-41D5-9E41-CA1B05D3E966}"/>
            </c:ext>
          </c:extLst>
        </c:ser>
        <c:ser>
          <c:idx val="1"/>
          <c:order val="1"/>
          <c:tx>
            <c:strRef>
              <c:f>'1595'!$E$3</c:f>
              <c:strCache>
                <c:ptCount val="1"/>
                <c:pt idx="0">
                  <c:v>Verdiği göç
Out-migration</c:v>
                </c:pt>
              </c:strCache>
            </c:strRef>
          </c:tx>
          <c:spPr>
            <a:solidFill>
              <a:schemeClr val="accent2"/>
            </a:solidFill>
            <a:ln>
              <a:noFill/>
            </a:ln>
            <a:effectLst/>
          </c:spPr>
          <c:invertIfNegative val="0"/>
          <c:cat>
            <c:strRef>
              <c:f>'1595'!$A$4:$B$10</c:f>
              <c:strCache>
                <c:ptCount val="7"/>
                <c:pt idx="0">
                  <c:v>2017-2018(1)</c:v>
                </c:pt>
                <c:pt idx="1">
                  <c:v>2016-2017(2)</c:v>
                </c:pt>
                <c:pt idx="2">
                  <c:v>2015-2016(2)</c:v>
                </c:pt>
                <c:pt idx="3">
                  <c:v>2014-2015(2)</c:v>
                </c:pt>
                <c:pt idx="4">
                  <c:v>2012-2013(2)</c:v>
                </c:pt>
                <c:pt idx="5">
                  <c:v>2011-2012(2) </c:v>
                </c:pt>
                <c:pt idx="6">
                  <c:v>2010-2011(2)</c:v>
                </c:pt>
              </c:strCache>
              <c:extLst xmlns:c16r2="http://schemas.microsoft.com/office/drawing/2015/06/chart"/>
            </c:strRef>
          </c:cat>
          <c:val>
            <c:numRef>
              <c:f>'1595'!$E$4:$E$10</c:f>
              <c:numCache>
                <c:formatCode>##\ ###\ ###</c:formatCode>
                <c:ptCount val="7"/>
                <c:pt idx="0">
                  <c:v>19584</c:v>
                </c:pt>
                <c:pt idx="1">
                  <c:v>18818</c:v>
                </c:pt>
                <c:pt idx="2">
                  <c:v>17240</c:v>
                </c:pt>
                <c:pt idx="3">
                  <c:v>18659</c:v>
                </c:pt>
                <c:pt idx="4">
                  <c:v>19807</c:v>
                </c:pt>
                <c:pt idx="5">
                  <c:v>14330</c:v>
                </c:pt>
                <c:pt idx="6">
                  <c:v>18269</c:v>
                </c:pt>
              </c:numCache>
            </c:numRef>
          </c:val>
          <c:extLst xmlns:c16r2="http://schemas.microsoft.com/office/drawing/2015/06/chart">
            <c:ext xmlns:c16="http://schemas.microsoft.com/office/drawing/2014/chart" uri="{C3380CC4-5D6E-409C-BE32-E72D297353CC}">
              <c16:uniqueId val="{00000001-560F-41D5-9E41-CA1B05D3E966}"/>
            </c:ext>
          </c:extLst>
        </c:ser>
        <c:ser>
          <c:idx val="2"/>
          <c:order val="2"/>
          <c:tx>
            <c:strRef>
              <c:f>'1595'!$F$3</c:f>
              <c:strCache>
                <c:ptCount val="1"/>
                <c:pt idx="0">
                  <c:v>Net göç
Net migration</c:v>
                </c:pt>
              </c:strCache>
            </c:strRef>
          </c:tx>
          <c:spPr>
            <a:solidFill>
              <a:schemeClr val="accent3"/>
            </a:solidFill>
            <a:ln>
              <a:noFill/>
            </a:ln>
            <a:effectLst/>
          </c:spPr>
          <c:invertIfNegative val="0"/>
          <c:cat>
            <c:strRef>
              <c:f>'1595'!$A$4:$B$10</c:f>
              <c:strCache>
                <c:ptCount val="7"/>
                <c:pt idx="0">
                  <c:v>2017-2018(1)</c:v>
                </c:pt>
                <c:pt idx="1">
                  <c:v>2016-2017(2)</c:v>
                </c:pt>
                <c:pt idx="2">
                  <c:v>2015-2016(2)</c:v>
                </c:pt>
                <c:pt idx="3">
                  <c:v>2014-2015(2)</c:v>
                </c:pt>
                <c:pt idx="4">
                  <c:v>2012-2013(2)</c:v>
                </c:pt>
                <c:pt idx="5">
                  <c:v>2011-2012(2) </c:v>
                </c:pt>
                <c:pt idx="6">
                  <c:v>2010-2011(2)</c:v>
                </c:pt>
              </c:strCache>
              <c:extLst xmlns:c16r2="http://schemas.microsoft.com/office/drawing/2015/06/chart"/>
            </c:strRef>
          </c:cat>
          <c:val>
            <c:numRef>
              <c:f>'1595'!$F$4:$F$10</c:f>
              <c:numCache>
                <c:formatCode>##\ ###\ ###</c:formatCode>
                <c:ptCount val="7"/>
                <c:pt idx="0">
                  <c:v>9205</c:v>
                </c:pt>
                <c:pt idx="1">
                  <c:v>-596</c:v>
                </c:pt>
                <c:pt idx="2">
                  <c:v>2659</c:v>
                </c:pt>
                <c:pt idx="3">
                  <c:v>383</c:v>
                </c:pt>
                <c:pt idx="4">
                  <c:v>-1077</c:v>
                </c:pt>
                <c:pt idx="5">
                  <c:v>5401</c:v>
                </c:pt>
                <c:pt idx="6">
                  <c:v>-2944</c:v>
                </c:pt>
              </c:numCache>
            </c:numRef>
          </c:val>
          <c:extLst xmlns:c16r2="http://schemas.microsoft.com/office/drawing/2015/06/chart">
            <c:ext xmlns:c16="http://schemas.microsoft.com/office/drawing/2014/chart" uri="{C3380CC4-5D6E-409C-BE32-E72D297353CC}">
              <c16:uniqueId val="{00000002-560F-41D5-9E41-CA1B05D3E966}"/>
            </c:ext>
          </c:extLst>
        </c:ser>
        <c:dLbls>
          <c:showLegendKey val="0"/>
          <c:showVal val="0"/>
          <c:showCatName val="0"/>
          <c:showSerName val="0"/>
          <c:showPercent val="0"/>
          <c:showBubbleSize val="0"/>
        </c:dLbls>
        <c:gapWidth val="219"/>
        <c:overlap val="-27"/>
        <c:axId val="66749184"/>
        <c:axId val="66750720"/>
      </c:barChart>
      <c:catAx>
        <c:axId val="667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6750720"/>
        <c:crosses val="autoZero"/>
        <c:auto val="1"/>
        <c:lblAlgn val="ctr"/>
        <c:lblOffset val="100"/>
        <c:noMultiLvlLbl val="0"/>
      </c:catAx>
      <c:valAx>
        <c:axId val="66750720"/>
        <c:scaling>
          <c:orientation val="minMax"/>
        </c:scaling>
        <c:delete val="0"/>
        <c:axPos val="l"/>
        <c:majorGridlines>
          <c:spPr>
            <a:ln w="9525" cap="flat" cmpd="sng" algn="ctr">
              <a:solidFill>
                <a:schemeClr val="tx1">
                  <a:lumMod val="15000"/>
                  <a:lumOff val="85000"/>
                </a:schemeClr>
              </a:solidFill>
              <a:round/>
            </a:ln>
            <a:effectLst/>
          </c:spPr>
        </c:majorGridlines>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6749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dirty="0"/>
              <a:t>Isparta’nın 2010-2018 </a:t>
            </a:r>
            <a:r>
              <a:rPr lang="en-US" dirty="0"/>
              <a:t>Net </a:t>
            </a:r>
            <a:r>
              <a:rPr lang="en-US" dirty="0" err="1"/>
              <a:t>göç</a:t>
            </a:r>
            <a:r>
              <a:rPr lang="en-US" dirty="0"/>
              <a:t> </a:t>
            </a:r>
            <a:r>
              <a:rPr lang="en-US" dirty="0" err="1"/>
              <a:t>hızı</a:t>
            </a:r>
            <a:r>
              <a:rPr lang="tr-TR" baseline="0" dirty="0"/>
              <a:t> </a:t>
            </a:r>
            <a:r>
              <a:rPr lang="en-US" dirty="0"/>
              <a:t>(‰)</a:t>
            </a:r>
          </a:p>
        </c:rich>
      </c:tx>
      <c:layout/>
      <c:overlay val="0"/>
      <c:spPr>
        <a:noFill/>
        <a:ln>
          <a:noFill/>
        </a:ln>
        <a:effectLst/>
      </c:spPr>
    </c:title>
    <c:autoTitleDeleted val="0"/>
    <c:plotArea>
      <c:layout/>
      <c:barChart>
        <c:barDir val="col"/>
        <c:grouping val="clustered"/>
        <c:varyColors val="0"/>
        <c:ser>
          <c:idx val="0"/>
          <c:order val="0"/>
          <c:tx>
            <c:strRef>
              <c:f>'1595'!$G$3</c:f>
              <c:strCache>
                <c:ptCount val="1"/>
                <c:pt idx="0">
                  <c:v>Net göç hızı
Rate of net migration
(‰)</c:v>
                </c:pt>
              </c:strCache>
            </c:strRef>
          </c:tx>
          <c:spPr>
            <a:solidFill>
              <a:schemeClr val="accent1"/>
            </a:solidFill>
            <a:ln>
              <a:noFill/>
            </a:ln>
            <a:effectLst/>
          </c:spPr>
          <c:invertIfNegative val="0"/>
          <c:cat>
            <c:strRef>
              <c:f>'1595'!$A$4:$B$10</c:f>
              <c:strCache>
                <c:ptCount val="7"/>
                <c:pt idx="0">
                  <c:v>2017-2018(1)</c:v>
                </c:pt>
                <c:pt idx="1">
                  <c:v>2016-2017(2)</c:v>
                </c:pt>
                <c:pt idx="2">
                  <c:v>2015-2016(2)</c:v>
                </c:pt>
                <c:pt idx="3">
                  <c:v>2014-2015(2)</c:v>
                </c:pt>
                <c:pt idx="4">
                  <c:v>2012-2013(2)</c:v>
                </c:pt>
                <c:pt idx="5">
                  <c:v>2011-2012(2) </c:v>
                </c:pt>
                <c:pt idx="6">
                  <c:v>2010-2011(2)</c:v>
                </c:pt>
              </c:strCache>
            </c:strRef>
          </c:cat>
          <c:val>
            <c:numRef>
              <c:f>'1595'!$G$4:$G$10</c:f>
              <c:numCache>
                <c:formatCode>0.0</c:formatCode>
                <c:ptCount val="7"/>
                <c:pt idx="0">
                  <c:v>21.07325962461897</c:v>
                </c:pt>
                <c:pt idx="1">
                  <c:v>-1.3728669885379425</c:v>
                </c:pt>
                <c:pt idx="2">
                  <c:v>6.2418646250127647</c:v>
                </c:pt>
                <c:pt idx="3">
                  <c:v>0.90849897230501375</c:v>
                </c:pt>
                <c:pt idx="4">
                  <c:v>-2.5746302106678622</c:v>
                </c:pt>
                <c:pt idx="5">
                  <c:v>13.047075520125615</c:v>
                </c:pt>
                <c:pt idx="6">
                  <c:v>-7.1332171924102958</c:v>
                </c:pt>
              </c:numCache>
            </c:numRef>
          </c:val>
          <c:extLst xmlns:c16r2="http://schemas.microsoft.com/office/drawing/2015/06/chart">
            <c:ext xmlns:c16="http://schemas.microsoft.com/office/drawing/2014/chart" uri="{C3380CC4-5D6E-409C-BE32-E72D297353CC}">
              <c16:uniqueId val="{00000000-E669-455D-9160-98546F8783F2}"/>
            </c:ext>
          </c:extLst>
        </c:ser>
        <c:dLbls>
          <c:showLegendKey val="0"/>
          <c:showVal val="0"/>
          <c:showCatName val="0"/>
          <c:showSerName val="0"/>
          <c:showPercent val="0"/>
          <c:showBubbleSize val="0"/>
        </c:dLbls>
        <c:gapWidth val="219"/>
        <c:overlap val="-27"/>
        <c:axId val="81734272"/>
        <c:axId val="81736064"/>
      </c:barChart>
      <c:catAx>
        <c:axId val="8173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736064"/>
        <c:crosses val="autoZero"/>
        <c:auto val="1"/>
        <c:lblAlgn val="ctr"/>
        <c:lblOffset val="100"/>
        <c:noMultiLvlLbl val="0"/>
      </c:catAx>
      <c:valAx>
        <c:axId val="817360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734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2015-2017 Kişi başına</a:t>
            </a:r>
            <a:r>
              <a:rPr lang="tr-TR" baseline="0"/>
              <a:t> GSYH Sıralamaları</a:t>
            </a:r>
            <a:endParaRPr lang="tr-TR"/>
          </a:p>
        </c:rich>
      </c:tx>
      <c:overlay val="0"/>
      <c:spPr>
        <a:noFill/>
        <a:ln>
          <a:noFill/>
        </a:ln>
        <a:effectLst/>
      </c:spPr>
    </c:title>
    <c:autoTitleDeleted val="0"/>
    <c:plotArea>
      <c:layout>
        <c:manualLayout>
          <c:layoutTarget val="inner"/>
          <c:xMode val="edge"/>
          <c:yMode val="edge"/>
          <c:x val="7.8494166350063885E-2"/>
          <c:y val="0.10177626182518866"/>
          <c:w val="0.8957278803310752"/>
          <c:h val="0.57307936071001631"/>
        </c:manualLayout>
      </c:layout>
      <c:barChart>
        <c:barDir val="col"/>
        <c:grouping val="clustered"/>
        <c:varyColors val="0"/>
        <c:ser>
          <c:idx val="0"/>
          <c:order val="0"/>
          <c:tx>
            <c:strRef>
              <c:f>'T2'!$B$1:$B$2</c:f>
              <c:strCache>
                <c:ptCount val="2"/>
                <c:pt idx="0">
                  <c:v>Kişi başına GSYH (TL) 
 Per capita GDP (TL)</c:v>
                </c:pt>
                <c:pt idx="1">
                  <c:v>2015</c:v>
                </c:pt>
              </c:strCache>
            </c:strRef>
          </c:tx>
          <c:spPr>
            <a:solidFill>
              <a:schemeClr val="accent1">
                <a:shade val="47000"/>
              </a:schemeClr>
            </a:solidFill>
            <a:ln>
              <a:noFill/>
            </a:ln>
            <a:effectLst/>
          </c:spPr>
          <c:invertIfNegative val="0"/>
          <c:cat>
            <c:strRef>
              <c:f>'T2'!$A$3:$A$9</c:f>
              <c:strCache>
                <c:ptCount val="7"/>
                <c:pt idx="0">
                  <c:v>Türkiye</c:v>
                </c:pt>
                <c:pt idx="1">
                  <c:v>İstanbul</c:v>
                </c:pt>
                <c:pt idx="2">
                  <c:v>Tekirdağ</c:v>
                </c:pt>
                <c:pt idx="3">
                  <c:v>Edirne</c:v>
                </c:pt>
                <c:pt idx="4">
                  <c:v>Kırklareli</c:v>
                </c:pt>
                <c:pt idx="5">
                  <c:v>Balıkesir</c:v>
                </c:pt>
                <c:pt idx="6">
                  <c:v>Isparta</c:v>
                </c:pt>
              </c:strCache>
            </c:strRef>
          </c:cat>
          <c:val>
            <c:numRef>
              <c:f>'T2'!$B$3:$B$9</c:f>
              <c:numCache>
                <c:formatCode>###\ ###\ ###\ ###\ ###\ ###</c:formatCode>
                <c:ptCount val="7"/>
                <c:pt idx="0">
                  <c:v>29898.913128092936</c:v>
                </c:pt>
                <c:pt idx="1">
                  <c:v>49773.079207719973</c:v>
                </c:pt>
                <c:pt idx="2">
                  <c:v>36413.626507824876</c:v>
                </c:pt>
                <c:pt idx="3">
                  <c:v>25396.031143735105</c:v>
                </c:pt>
                <c:pt idx="4">
                  <c:v>30391.838337908252</c:v>
                </c:pt>
                <c:pt idx="5">
                  <c:v>24171.794060765329</c:v>
                </c:pt>
                <c:pt idx="6">
                  <c:v>22698.100395648838</c:v>
                </c:pt>
              </c:numCache>
            </c:numRef>
          </c:val>
          <c:extLst xmlns:c16r2="http://schemas.microsoft.com/office/drawing/2015/06/chart">
            <c:ext xmlns:c16="http://schemas.microsoft.com/office/drawing/2014/chart" uri="{C3380CC4-5D6E-409C-BE32-E72D297353CC}">
              <c16:uniqueId val="{00000000-1342-48F3-B02D-D1CC012A453D}"/>
            </c:ext>
          </c:extLst>
        </c:ser>
        <c:ser>
          <c:idx val="1"/>
          <c:order val="1"/>
          <c:tx>
            <c:strRef>
              <c:f>'T2'!$C$1:$C$2</c:f>
              <c:strCache>
                <c:ptCount val="2"/>
                <c:pt idx="0">
                  <c:v>Kişi başına GSYH (TL) 
 Per capita GDP (TL)</c:v>
                </c:pt>
                <c:pt idx="1">
                  <c:v>2016</c:v>
                </c:pt>
              </c:strCache>
            </c:strRef>
          </c:tx>
          <c:spPr>
            <a:solidFill>
              <a:schemeClr val="accent1">
                <a:shade val="65000"/>
              </a:schemeClr>
            </a:solidFill>
            <a:ln>
              <a:noFill/>
            </a:ln>
            <a:effectLst/>
          </c:spPr>
          <c:invertIfNegative val="0"/>
          <c:cat>
            <c:strRef>
              <c:f>'T2'!$A$3:$A$9</c:f>
              <c:strCache>
                <c:ptCount val="7"/>
                <c:pt idx="0">
                  <c:v>Türkiye</c:v>
                </c:pt>
                <c:pt idx="1">
                  <c:v>İstanbul</c:v>
                </c:pt>
                <c:pt idx="2">
                  <c:v>Tekirdağ</c:v>
                </c:pt>
                <c:pt idx="3">
                  <c:v>Edirne</c:v>
                </c:pt>
                <c:pt idx="4">
                  <c:v>Kırklareli</c:v>
                </c:pt>
                <c:pt idx="5">
                  <c:v>Balıkesir</c:v>
                </c:pt>
                <c:pt idx="6">
                  <c:v>Isparta</c:v>
                </c:pt>
              </c:strCache>
            </c:strRef>
          </c:cat>
          <c:val>
            <c:numRef>
              <c:f>'T2'!$C$3:$C$9</c:f>
              <c:numCache>
                <c:formatCode>###\ ###\ ###\ ###\ ###\ ###</c:formatCode>
                <c:ptCount val="7"/>
                <c:pt idx="0">
                  <c:v>32903.541962047384</c:v>
                </c:pt>
                <c:pt idx="1">
                  <c:v>54933.080019677451</c:v>
                </c:pt>
                <c:pt idx="2">
                  <c:v>40083.129990069508</c:v>
                </c:pt>
                <c:pt idx="3">
                  <c:v>27802.694865822617</c:v>
                </c:pt>
                <c:pt idx="4">
                  <c:v>33299.54696569041</c:v>
                </c:pt>
                <c:pt idx="5">
                  <c:v>27425.122319984861</c:v>
                </c:pt>
                <c:pt idx="6">
                  <c:v>26445.076620277869</c:v>
                </c:pt>
              </c:numCache>
            </c:numRef>
          </c:val>
          <c:extLst xmlns:c16r2="http://schemas.microsoft.com/office/drawing/2015/06/chart">
            <c:ext xmlns:c16="http://schemas.microsoft.com/office/drawing/2014/chart" uri="{C3380CC4-5D6E-409C-BE32-E72D297353CC}">
              <c16:uniqueId val="{00000001-1342-48F3-B02D-D1CC012A453D}"/>
            </c:ext>
          </c:extLst>
        </c:ser>
        <c:ser>
          <c:idx val="2"/>
          <c:order val="2"/>
          <c:tx>
            <c:strRef>
              <c:f>'T2'!$D$1:$D$2</c:f>
              <c:strCache>
                <c:ptCount val="2"/>
                <c:pt idx="0">
                  <c:v>Kişi başına GSYH (TL) 
 Per capita GDP (TL)</c:v>
                </c:pt>
                <c:pt idx="1">
                  <c:v>2017</c:v>
                </c:pt>
              </c:strCache>
            </c:strRef>
          </c:tx>
          <c:spPr>
            <a:solidFill>
              <a:schemeClr val="accent1">
                <a:shade val="82000"/>
              </a:schemeClr>
            </a:solidFill>
            <a:ln>
              <a:noFill/>
            </a:ln>
            <a:effectLst/>
          </c:spPr>
          <c:invertIfNegative val="0"/>
          <c:cat>
            <c:strRef>
              <c:f>'T2'!$A$3:$A$9</c:f>
              <c:strCache>
                <c:ptCount val="7"/>
                <c:pt idx="0">
                  <c:v>Türkiye</c:v>
                </c:pt>
                <c:pt idx="1">
                  <c:v>İstanbul</c:v>
                </c:pt>
                <c:pt idx="2">
                  <c:v>Tekirdağ</c:v>
                </c:pt>
                <c:pt idx="3">
                  <c:v>Edirne</c:v>
                </c:pt>
                <c:pt idx="4">
                  <c:v>Kırklareli</c:v>
                </c:pt>
                <c:pt idx="5">
                  <c:v>Balıkesir</c:v>
                </c:pt>
                <c:pt idx="6">
                  <c:v>Isparta</c:v>
                </c:pt>
              </c:strCache>
            </c:strRef>
          </c:cat>
          <c:val>
            <c:numRef>
              <c:f>'T2'!$D$3:$D$9</c:f>
              <c:numCache>
                <c:formatCode>###\ ###\ ###\ ###\ ###\ ###</c:formatCode>
                <c:ptCount val="7"/>
                <c:pt idx="0">
                  <c:v>38680.372435903097</c:v>
                </c:pt>
                <c:pt idx="1">
                  <c:v>65040.570689440581</c:v>
                </c:pt>
                <c:pt idx="2">
                  <c:v>47478.727919850069</c:v>
                </c:pt>
                <c:pt idx="3">
                  <c:v>31550.620099639069</c:v>
                </c:pt>
                <c:pt idx="4">
                  <c:v>38619.140883818567</c:v>
                </c:pt>
                <c:pt idx="5">
                  <c:v>32126.70777937564</c:v>
                </c:pt>
                <c:pt idx="6">
                  <c:v>29797.48281859405</c:v>
                </c:pt>
              </c:numCache>
            </c:numRef>
          </c:val>
          <c:extLst xmlns:c16r2="http://schemas.microsoft.com/office/drawing/2015/06/chart">
            <c:ext xmlns:c16="http://schemas.microsoft.com/office/drawing/2014/chart" uri="{C3380CC4-5D6E-409C-BE32-E72D297353CC}">
              <c16:uniqueId val="{00000002-1342-48F3-B02D-D1CC012A453D}"/>
            </c:ext>
          </c:extLst>
        </c:ser>
        <c:ser>
          <c:idx val="4"/>
          <c:order val="3"/>
          <c:tx>
            <c:strRef>
              <c:f>'T2'!$F$1:$F$2</c:f>
              <c:strCache>
                <c:ptCount val="2"/>
                <c:pt idx="0">
                  <c:v>Kişi başına GSYH ($) 
 Per capita GDP ($)</c:v>
                </c:pt>
                <c:pt idx="1">
                  <c:v>2015</c:v>
                </c:pt>
              </c:strCache>
            </c:strRef>
          </c:tx>
          <c:spPr>
            <a:solidFill>
              <a:schemeClr val="accent1">
                <a:tint val="83000"/>
              </a:schemeClr>
            </a:solidFill>
            <a:ln>
              <a:noFill/>
            </a:ln>
            <a:effectLst/>
          </c:spPr>
          <c:invertIfNegative val="0"/>
          <c:cat>
            <c:strRef>
              <c:f>'T2'!$A$3:$A$9</c:f>
              <c:strCache>
                <c:ptCount val="7"/>
                <c:pt idx="0">
                  <c:v>Türkiye</c:v>
                </c:pt>
                <c:pt idx="1">
                  <c:v>İstanbul</c:v>
                </c:pt>
                <c:pt idx="2">
                  <c:v>Tekirdağ</c:v>
                </c:pt>
                <c:pt idx="3">
                  <c:v>Edirne</c:v>
                </c:pt>
                <c:pt idx="4">
                  <c:v>Kırklareli</c:v>
                </c:pt>
                <c:pt idx="5">
                  <c:v>Balıkesir</c:v>
                </c:pt>
                <c:pt idx="6">
                  <c:v>Isparta</c:v>
                </c:pt>
              </c:strCache>
            </c:strRef>
          </c:cat>
          <c:val>
            <c:numRef>
              <c:f>'T2'!$F$3:$F$9</c:f>
              <c:numCache>
                <c:formatCode>###\ ###\ ###\ ###\ ###\ ###</c:formatCode>
                <c:ptCount val="7"/>
                <c:pt idx="0">
                  <c:v>11018.870122512842</c:v>
                </c:pt>
                <c:pt idx="1">
                  <c:v>18343.245222251742</c:v>
                </c:pt>
                <c:pt idx="2">
                  <c:v>13419.786179532121</c:v>
                </c:pt>
                <c:pt idx="3">
                  <c:v>9359.3893397140109</c:v>
                </c:pt>
                <c:pt idx="4">
                  <c:v>11200.531537554845</c:v>
                </c:pt>
                <c:pt idx="5">
                  <c:v>8908.2120892696439</c:v>
                </c:pt>
                <c:pt idx="6">
                  <c:v>8365.1007384750592</c:v>
                </c:pt>
              </c:numCache>
            </c:numRef>
          </c:val>
          <c:extLst xmlns:c16r2="http://schemas.microsoft.com/office/drawing/2015/06/chart">
            <c:ext xmlns:c16="http://schemas.microsoft.com/office/drawing/2014/chart" uri="{C3380CC4-5D6E-409C-BE32-E72D297353CC}">
              <c16:uniqueId val="{00000003-1342-48F3-B02D-D1CC012A453D}"/>
            </c:ext>
          </c:extLst>
        </c:ser>
        <c:ser>
          <c:idx val="5"/>
          <c:order val="4"/>
          <c:tx>
            <c:strRef>
              <c:f>'T2'!$G$1:$G$2</c:f>
              <c:strCache>
                <c:ptCount val="2"/>
                <c:pt idx="0">
                  <c:v>Kişi başına GSYH ($) 
 Per capita GDP ($)</c:v>
                </c:pt>
                <c:pt idx="1">
                  <c:v>2016</c:v>
                </c:pt>
              </c:strCache>
            </c:strRef>
          </c:tx>
          <c:spPr>
            <a:solidFill>
              <a:schemeClr val="accent1">
                <a:tint val="65000"/>
              </a:schemeClr>
            </a:solidFill>
            <a:ln>
              <a:noFill/>
            </a:ln>
            <a:effectLst/>
          </c:spPr>
          <c:invertIfNegative val="0"/>
          <c:cat>
            <c:strRef>
              <c:f>'T2'!$A$3:$A$9</c:f>
              <c:strCache>
                <c:ptCount val="7"/>
                <c:pt idx="0">
                  <c:v>Türkiye</c:v>
                </c:pt>
                <c:pt idx="1">
                  <c:v>İstanbul</c:v>
                </c:pt>
                <c:pt idx="2">
                  <c:v>Tekirdağ</c:v>
                </c:pt>
                <c:pt idx="3">
                  <c:v>Edirne</c:v>
                </c:pt>
                <c:pt idx="4">
                  <c:v>Kırklareli</c:v>
                </c:pt>
                <c:pt idx="5">
                  <c:v>Balıkesir</c:v>
                </c:pt>
                <c:pt idx="6">
                  <c:v>Isparta</c:v>
                </c:pt>
              </c:strCache>
            </c:strRef>
          </c:cat>
          <c:val>
            <c:numRef>
              <c:f>'T2'!$G$3:$G$9</c:f>
              <c:numCache>
                <c:formatCode>###\ ###\ ###\ ###\ ###\ ###</c:formatCode>
                <c:ptCount val="7"/>
                <c:pt idx="0">
                  <c:v>10882.54067001896</c:v>
                </c:pt>
                <c:pt idx="1">
                  <c:v>18168.60562103289</c:v>
                </c:pt>
                <c:pt idx="2">
                  <c:v>13257.12267699722</c:v>
                </c:pt>
                <c:pt idx="3">
                  <c:v>9195.4829046196464</c:v>
                </c:pt>
                <c:pt idx="4">
                  <c:v>11013.515644161469</c:v>
                </c:pt>
                <c:pt idx="5">
                  <c:v>9070.6042945690479</c:v>
                </c:pt>
                <c:pt idx="6">
                  <c:v>8746.4632887818734</c:v>
                </c:pt>
              </c:numCache>
            </c:numRef>
          </c:val>
          <c:extLst xmlns:c16r2="http://schemas.microsoft.com/office/drawing/2015/06/chart">
            <c:ext xmlns:c16="http://schemas.microsoft.com/office/drawing/2014/chart" uri="{C3380CC4-5D6E-409C-BE32-E72D297353CC}">
              <c16:uniqueId val="{00000004-1342-48F3-B02D-D1CC012A453D}"/>
            </c:ext>
          </c:extLst>
        </c:ser>
        <c:ser>
          <c:idx val="6"/>
          <c:order val="5"/>
          <c:tx>
            <c:strRef>
              <c:f>'T2'!$H$1:$H$2</c:f>
              <c:strCache>
                <c:ptCount val="2"/>
                <c:pt idx="0">
                  <c:v>Kişi başına GSYH ($) 
 Per capita GDP ($)</c:v>
                </c:pt>
                <c:pt idx="1">
                  <c:v>2017</c:v>
                </c:pt>
              </c:strCache>
            </c:strRef>
          </c:tx>
          <c:spPr>
            <a:solidFill>
              <a:schemeClr val="accent1">
                <a:tint val="48000"/>
              </a:schemeClr>
            </a:solidFill>
            <a:ln>
              <a:noFill/>
            </a:ln>
            <a:effectLst/>
          </c:spPr>
          <c:invertIfNegative val="0"/>
          <c:cat>
            <c:strRef>
              <c:f>'T2'!$A$3:$A$9</c:f>
              <c:strCache>
                <c:ptCount val="7"/>
                <c:pt idx="0">
                  <c:v>Türkiye</c:v>
                </c:pt>
                <c:pt idx="1">
                  <c:v>İstanbul</c:v>
                </c:pt>
                <c:pt idx="2">
                  <c:v>Tekirdağ</c:v>
                </c:pt>
                <c:pt idx="3">
                  <c:v>Edirne</c:v>
                </c:pt>
                <c:pt idx="4">
                  <c:v>Kırklareli</c:v>
                </c:pt>
                <c:pt idx="5">
                  <c:v>Balıkesir</c:v>
                </c:pt>
                <c:pt idx="6">
                  <c:v>Isparta</c:v>
                </c:pt>
              </c:strCache>
            </c:strRef>
          </c:cat>
          <c:val>
            <c:numRef>
              <c:f>'T2'!$H$3:$H$9</c:f>
              <c:numCache>
                <c:formatCode>###\ ###\ ###\ ###\ ###\ ###</c:formatCode>
                <c:ptCount val="7"/>
                <c:pt idx="0">
                  <c:v>10602.212500318665</c:v>
                </c:pt>
                <c:pt idx="1">
                  <c:v>17827.422932329839</c:v>
                </c:pt>
                <c:pt idx="2">
                  <c:v>13013.77515516791</c:v>
                </c:pt>
                <c:pt idx="3">
                  <c:v>8647.9291668461537</c:v>
                </c:pt>
                <c:pt idx="4">
                  <c:v>10585.389250448867</c:v>
                </c:pt>
                <c:pt idx="5">
                  <c:v>8805.8330505898393</c:v>
                </c:pt>
                <c:pt idx="6">
                  <c:v>8167.3995614578889</c:v>
                </c:pt>
              </c:numCache>
            </c:numRef>
          </c:val>
          <c:extLst xmlns:c16r2="http://schemas.microsoft.com/office/drawing/2015/06/chart">
            <c:ext xmlns:c16="http://schemas.microsoft.com/office/drawing/2014/chart" uri="{C3380CC4-5D6E-409C-BE32-E72D297353CC}">
              <c16:uniqueId val="{00000005-1342-48F3-B02D-D1CC012A453D}"/>
            </c:ext>
          </c:extLst>
        </c:ser>
        <c:dLbls>
          <c:showLegendKey val="0"/>
          <c:showVal val="0"/>
          <c:showCatName val="0"/>
          <c:showSerName val="0"/>
          <c:showPercent val="0"/>
          <c:showBubbleSize val="0"/>
        </c:dLbls>
        <c:gapWidth val="219"/>
        <c:overlap val="-27"/>
        <c:axId val="81338368"/>
        <c:axId val="81339904"/>
        <c:extLst xmlns:c16r2="http://schemas.microsoft.com/office/drawing/2015/06/chart">
          <c:ext xmlns:c15="http://schemas.microsoft.com/office/drawing/2012/chart" uri="{02D57815-91ED-43cb-92C2-25804820EDAC}">
            <c15:filteredBarSeries>
              <c15:ser>
                <c:idx val="3"/>
                <c:order val="3"/>
                <c:tx>
                  <c:strRef>
                    <c:extLst>
                      <c:ext uri="{02D57815-91ED-43cb-92C2-25804820EDAC}">
                        <c15:formulaRef>
                          <c15:sqref>'T2'!$E$1:$E$2</c15:sqref>
                        </c15:formulaRef>
                      </c:ext>
                    </c:extLst>
                    <c:strCache>
                      <c:ptCount val="2"/>
                      <c:pt idx="0">
                        <c:v>Kişi başına GSYH (TL) 
 Per capita GDP (TL)</c:v>
                      </c:pt>
                      <c:pt idx="1">
                        <c:v>2017</c:v>
                      </c:pt>
                    </c:strCache>
                  </c:strRef>
                </c:tx>
                <c:spPr>
                  <a:solidFill>
                    <a:schemeClr val="accent1"/>
                  </a:solidFill>
                  <a:ln>
                    <a:noFill/>
                  </a:ln>
                  <a:effectLst/>
                </c:spPr>
                <c:invertIfNegative val="0"/>
                <c:cat>
                  <c:strRef>
                    <c:extLst>
                      <c:ext uri="{02D57815-91ED-43cb-92C2-25804820EDAC}">
                        <c15:formulaRef>
                          <c15:sqref>'T2'!$A$3:$A$9</c15:sqref>
                        </c15:formulaRef>
                      </c:ext>
                    </c:extLst>
                    <c:strCache>
                      <c:ptCount val="7"/>
                      <c:pt idx="0">
                        <c:v>Türkiye</c:v>
                      </c:pt>
                      <c:pt idx="1">
                        <c:v>İstanbul</c:v>
                      </c:pt>
                      <c:pt idx="2">
                        <c:v>Tekirdağ</c:v>
                      </c:pt>
                      <c:pt idx="3">
                        <c:v>Edirne</c:v>
                      </c:pt>
                      <c:pt idx="4">
                        <c:v>Kırklareli</c:v>
                      </c:pt>
                      <c:pt idx="5">
                        <c:v>Balıkesir</c:v>
                      </c:pt>
                      <c:pt idx="6">
                        <c:v>Isparta</c:v>
                      </c:pt>
                    </c:strCache>
                  </c:strRef>
                </c:cat>
                <c:val>
                  <c:numRef>
                    <c:extLst>
                      <c:ext uri="{02D57815-91ED-43cb-92C2-25804820EDAC}">
                        <c15:formulaRef>
                          <c15:sqref>'T2'!$E$3:$E$9</c15:sqref>
                        </c15:formulaRef>
                      </c:ext>
                    </c:extLst>
                    <c:numCache>
                      <c:formatCode>General</c:formatCode>
                      <c:ptCount val="7"/>
                    </c:numCache>
                  </c:numRef>
                </c:val>
                <c:extLst>
                  <c:ext xmlns:c16="http://schemas.microsoft.com/office/drawing/2014/chart" uri="{C3380CC4-5D6E-409C-BE32-E72D297353CC}">
                    <c16:uniqueId val="{00000006-1342-48F3-B02D-D1CC012A453D}"/>
                  </c:ext>
                </c:extLst>
              </c15:ser>
            </c15:filteredBarSeries>
          </c:ext>
        </c:extLst>
      </c:barChart>
      <c:catAx>
        <c:axId val="81338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339904"/>
        <c:crosses val="autoZero"/>
        <c:auto val="1"/>
        <c:lblAlgn val="ctr"/>
        <c:lblOffset val="100"/>
        <c:noMultiLvlLbl val="0"/>
      </c:catAx>
      <c:valAx>
        <c:axId val="81339904"/>
        <c:scaling>
          <c:orientation val="minMax"/>
        </c:scaling>
        <c:delete val="0"/>
        <c:axPos val="l"/>
        <c:majorGridlines>
          <c:spPr>
            <a:ln w="9525" cap="flat" cmpd="sng" algn="ctr">
              <a:solidFill>
                <a:schemeClr val="tx1">
                  <a:lumMod val="15000"/>
                  <a:lumOff val="85000"/>
                </a:schemeClr>
              </a:solidFill>
              <a:round/>
            </a:ln>
            <a:effectLst/>
          </c:spPr>
        </c:majorGridlines>
        <c:numFmt formatCode="###\ ###\ ###\ ###\ ###\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338368"/>
        <c:crosses val="autoZero"/>
        <c:crossBetween val="between"/>
      </c:valAx>
      <c:spPr>
        <a:noFill/>
        <a:ln>
          <a:noFill/>
        </a:ln>
        <a:effectLst/>
      </c:spPr>
    </c:plotArea>
    <c:legend>
      <c:legendPos val="b"/>
      <c:layout>
        <c:manualLayout>
          <c:xMode val="edge"/>
          <c:yMode val="edge"/>
          <c:x val="0.24922839266640515"/>
          <c:y val="0.76219713476081008"/>
          <c:w val="0.5758442548356647"/>
          <c:h val="0.19551355977165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tr-TR" b="1" dirty="0">
                <a:solidFill>
                  <a:schemeClr val="tx1"/>
                </a:solidFill>
              </a:rPr>
              <a:t>Kişi Başına Gayri Safi Katma Değer (Cari Fiyatlarla, Bin ₺)</a:t>
            </a:r>
          </a:p>
        </c:rich>
      </c:tx>
      <c:layout>
        <c:manualLayout>
          <c:xMode val="edge"/>
          <c:yMode val="edge"/>
          <c:x val="0.15550193121089712"/>
          <c:y val="3.1389620252961522E-3"/>
        </c:manualLayout>
      </c:layout>
      <c:overlay val="0"/>
      <c:spPr>
        <a:noFill/>
        <a:ln>
          <a:noFill/>
        </a:ln>
        <a:effectLst/>
      </c:spPr>
    </c:title>
    <c:autoTitleDeleted val="0"/>
    <c:plotArea>
      <c:layout>
        <c:manualLayout>
          <c:layoutTarget val="inner"/>
          <c:xMode val="edge"/>
          <c:yMode val="edge"/>
          <c:x val="0.10197076750488392"/>
          <c:y val="7.9858163424936124E-2"/>
          <c:w val="0.8374427666942259"/>
          <c:h val="0.65198846832887614"/>
        </c:manualLayout>
      </c:layout>
      <c:lineChart>
        <c:grouping val="standard"/>
        <c:varyColors val="0"/>
        <c:ser>
          <c:idx val="0"/>
          <c:order val="0"/>
          <c:tx>
            <c:strRef>
              <c:f>Sayfa2!$I$1</c:f>
              <c:strCache>
                <c:ptCount val="1"/>
                <c:pt idx="0">
                  <c:v>Türkiye</c:v>
                </c:pt>
              </c:strCache>
            </c:strRef>
          </c:tx>
          <c:spPr>
            <a:ln w="57150" cap="rnd">
              <a:solidFill>
                <a:schemeClr val="accent6"/>
              </a:solidFill>
              <a:round/>
            </a:ln>
            <a:effectLst/>
          </c:spPr>
          <c:marker>
            <c:symbol val="none"/>
          </c:marker>
          <c:dLbls>
            <c:dLbl>
              <c:idx val="10"/>
              <c:layout>
                <c:manualLayout>
                  <c:x val="1.5224651750638139E-3"/>
                  <c:y val="-3.405865657521287E-2"/>
                </c:manualLayout>
              </c:layout>
              <c:tx>
                <c:rich>
                  <a:bodyPr/>
                  <a:lstStyle/>
                  <a:p>
                    <a:r>
                      <a:rPr lang="en-US" dirty="0" smtClean="0"/>
                      <a:t>34.06</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9A9-4F92-B47E-408B6ADEA1FC}"/>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tr-T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accentCallout1">
                    <a:avLst/>
                  </a:prstGeom>
                  <a:noFill/>
                  <a:ln>
                    <a:noFill/>
                  </a:ln>
                </c15:spPr>
                <c15:showLeaderLines val="0"/>
              </c:ext>
            </c:extLst>
          </c:dLbls>
          <c:cat>
            <c:numRef>
              <c:f>Sayfa2!$H$2:$H$12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Sayfa2!$I$2:$I$12</c:f>
              <c:numCache>
                <c:formatCode>General</c:formatCode>
                <c:ptCount val="11"/>
                <c:pt idx="0">
                  <c:v>11.053946507660076</c:v>
                </c:pt>
                <c:pt idx="1">
                  <c:v>12.383597489271796</c:v>
                </c:pt>
                <c:pt idx="2">
                  <c:v>12.280406823404737</c:v>
                </c:pt>
                <c:pt idx="3">
                  <c:v>13.83436266853427</c:v>
                </c:pt>
                <c:pt idx="4">
                  <c:v>16.416297963383222</c:v>
                </c:pt>
                <c:pt idx="5">
                  <c:v>18.318930190683311</c:v>
                </c:pt>
                <c:pt idx="6">
                  <c:v>20.677830309710988</c:v>
                </c:pt>
                <c:pt idx="7">
                  <c:v>23.272654823605631</c:v>
                </c:pt>
                <c:pt idx="8">
                  <c:v>26.170932588366579</c:v>
                </c:pt>
                <c:pt idx="9">
                  <c:v>28.802858855713744</c:v>
                </c:pt>
                <c:pt idx="10">
                  <c:v>34.062912547592035</c:v>
                </c:pt>
              </c:numCache>
            </c:numRef>
          </c:val>
          <c:smooth val="0"/>
          <c:extLst xmlns:c16r2="http://schemas.microsoft.com/office/drawing/2015/06/chart">
            <c:ext xmlns:c16="http://schemas.microsoft.com/office/drawing/2014/chart" uri="{C3380CC4-5D6E-409C-BE32-E72D297353CC}">
              <c16:uniqueId val="{00000000-69A9-4F92-B47E-408B6ADEA1FC}"/>
            </c:ext>
          </c:extLst>
        </c:ser>
        <c:ser>
          <c:idx val="1"/>
          <c:order val="1"/>
          <c:tx>
            <c:strRef>
              <c:f>Sayfa2!$J$1</c:f>
              <c:strCache>
                <c:ptCount val="1"/>
                <c:pt idx="0">
                  <c:v>TR61</c:v>
                </c:pt>
              </c:strCache>
            </c:strRef>
          </c:tx>
          <c:spPr>
            <a:ln w="57150" cap="rnd">
              <a:solidFill>
                <a:srgbClr val="0070C0"/>
              </a:solidFill>
              <a:round/>
            </a:ln>
            <a:effectLst/>
          </c:spPr>
          <c:marker>
            <c:symbol val="none"/>
          </c:marker>
          <c:dLbls>
            <c:dLbl>
              <c:idx val="10"/>
              <c:layout>
                <c:manualLayout>
                  <c:x val="-3.9457575549134895E-3"/>
                  <c:y val="4.9518567684290353E-2"/>
                </c:manualLayout>
              </c:layout>
              <c:tx>
                <c:rich>
                  <a:bodyPr/>
                  <a:lstStyle/>
                  <a:p>
                    <a:r>
                      <a:rPr lang="en-US" dirty="0" smtClean="0"/>
                      <a:t>32.20</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69A9-4F92-B47E-408B6ADEA1FC}"/>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tr-T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accentCallout1">
                    <a:avLst/>
                  </a:prstGeom>
                  <a:noFill/>
                  <a:ln>
                    <a:noFill/>
                  </a:ln>
                </c15:spPr>
                <c15:showLeaderLines val="0"/>
              </c:ext>
            </c:extLst>
          </c:dLbls>
          <c:cat>
            <c:numRef>
              <c:f>Sayfa2!$H$2:$H$12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Sayfa2!$J$2:$J$12</c:f>
              <c:numCache>
                <c:formatCode>General</c:formatCode>
                <c:ptCount val="11"/>
                <c:pt idx="0">
                  <c:v>13.018411012221575</c:v>
                </c:pt>
                <c:pt idx="1">
                  <c:v>14.232357333916692</c:v>
                </c:pt>
                <c:pt idx="2">
                  <c:v>14.030405370214982</c:v>
                </c:pt>
                <c:pt idx="3">
                  <c:v>16.13456679745552</c:v>
                </c:pt>
                <c:pt idx="4">
                  <c:v>18.934297851514128</c:v>
                </c:pt>
                <c:pt idx="5">
                  <c:v>20.016041737756016</c:v>
                </c:pt>
                <c:pt idx="6">
                  <c:v>21.854898835494648</c:v>
                </c:pt>
                <c:pt idx="7">
                  <c:v>24.355953268190351</c:v>
                </c:pt>
                <c:pt idx="8">
                  <c:v>26.943583776786127</c:v>
                </c:pt>
                <c:pt idx="9">
                  <c:v>27.63415128857779</c:v>
                </c:pt>
                <c:pt idx="10">
                  <c:v>32.195021882105969</c:v>
                </c:pt>
              </c:numCache>
            </c:numRef>
          </c:val>
          <c:smooth val="0"/>
          <c:extLst xmlns:c16r2="http://schemas.microsoft.com/office/drawing/2015/06/chart">
            <c:ext xmlns:c16="http://schemas.microsoft.com/office/drawing/2014/chart" uri="{C3380CC4-5D6E-409C-BE32-E72D297353CC}">
              <c16:uniqueId val="{00000001-69A9-4F92-B47E-408B6ADEA1FC}"/>
            </c:ext>
          </c:extLst>
        </c:ser>
        <c:ser>
          <c:idx val="2"/>
          <c:order val="2"/>
          <c:tx>
            <c:strRef>
              <c:f>Sayfa2!$K$1</c:f>
              <c:strCache>
                <c:ptCount val="1"/>
                <c:pt idx="0">
                  <c:v>Isparta</c:v>
                </c:pt>
              </c:strCache>
            </c:strRef>
          </c:tx>
          <c:spPr>
            <a:ln w="57150" cap="rnd">
              <a:solidFill>
                <a:srgbClr val="FFC000"/>
              </a:solidFill>
              <a:round/>
            </a:ln>
            <a:effectLst/>
          </c:spPr>
          <c:marker>
            <c:symbol val="none"/>
          </c:marker>
          <c:dLbls>
            <c:dLbl>
              <c:idx val="10"/>
              <c:layout>
                <c:manualLayout>
                  <c:x val="-1.4852112747739565E-4"/>
                  <c:y val="7.1901653604800261E-2"/>
                </c:manualLayout>
              </c:layout>
              <c:tx>
                <c:rich>
                  <a:bodyPr/>
                  <a:lstStyle/>
                  <a:p>
                    <a:r>
                      <a:rPr lang="en-US" dirty="0" smtClean="0"/>
                      <a:t>26.20</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69A9-4F92-B47E-408B6ADEA1FC}"/>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tr-T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accentCallout1">
                    <a:avLst/>
                  </a:prstGeom>
                  <a:noFill/>
                  <a:ln>
                    <a:noFill/>
                  </a:ln>
                </c15:spPr>
                <c15:showLeaderLines val="0"/>
              </c:ext>
            </c:extLst>
          </c:dLbls>
          <c:cat>
            <c:numRef>
              <c:f>Sayfa2!$H$2:$H$12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Sayfa2!$K$2:$K$12</c:f>
              <c:numCache>
                <c:formatCode>General</c:formatCode>
                <c:ptCount val="11"/>
                <c:pt idx="0">
                  <c:v>9.1576176922435657</c:v>
                </c:pt>
                <c:pt idx="1">
                  <c:v>10.54717606261182</c:v>
                </c:pt>
                <c:pt idx="2">
                  <c:v>10.541720928906168</c:v>
                </c:pt>
                <c:pt idx="3">
                  <c:v>11.015121637839115</c:v>
                </c:pt>
                <c:pt idx="4">
                  <c:v>14.337275833140829</c:v>
                </c:pt>
                <c:pt idx="5">
                  <c:v>15.079690301274651</c:v>
                </c:pt>
                <c:pt idx="6">
                  <c:v>16.290788799685956</c:v>
                </c:pt>
                <c:pt idx="7">
                  <c:v>18.529039113615742</c:v>
                </c:pt>
                <c:pt idx="8">
                  <c:v>19.929899517742065</c:v>
                </c:pt>
                <c:pt idx="9">
                  <c:v>23.154508054778109</c:v>
                </c:pt>
                <c:pt idx="10">
                  <c:v>26.204992739091349</c:v>
                </c:pt>
              </c:numCache>
            </c:numRef>
          </c:val>
          <c:smooth val="0"/>
          <c:extLst xmlns:c16r2="http://schemas.microsoft.com/office/drawing/2015/06/chart">
            <c:ext xmlns:c16="http://schemas.microsoft.com/office/drawing/2014/chart" uri="{C3380CC4-5D6E-409C-BE32-E72D297353CC}">
              <c16:uniqueId val="{00000002-69A9-4F92-B47E-408B6ADEA1FC}"/>
            </c:ext>
          </c:extLst>
        </c:ser>
        <c:dLbls>
          <c:showLegendKey val="0"/>
          <c:showVal val="0"/>
          <c:showCatName val="0"/>
          <c:showSerName val="0"/>
          <c:showPercent val="0"/>
          <c:showBubbleSize val="0"/>
        </c:dLbls>
        <c:marker val="1"/>
        <c:smooth val="0"/>
        <c:axId val="48337280"/>
        <c:axId val="48338816"/>
      </c:lineChart>
      <c:catAx>
        <c:axId val="4833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crossAx val="48338816"/>
        <c:crosses val="autoZero"/>
        <c:auto val="1"/>
        <c:lblAlgn val="ctr"/>
        <c:lblOffset val="100"/>
        <c:noMultiLvlLbl val="0"/>
      </c:catAx>
      <c:valAx>
        <c:axId val="4833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crossAx val="48337280"/>
        <c:crosses val="autoZero"/>
        <c:crossBetween val="between"/>
      </c:valAx>
      <c:spPr>
        <a:noFill/>
        <a:ln>
          <a:noFill/>
        </a:ln>
        <a:effectLst/>
      </c:spPr>
    </c:plotArea>
    <c:legend>
      <c:legendPos val="b"/>
      <c:layout>
        <c:manualLayout>
          <c:xMode val="edge"/>
          <c:yMode val="edge"/>
          <c:x val="0.30156035093552891"/>
          <c:y val="0.92819471370339901"/>
          <c:w val="0.39253211663904175"/>
          <c:h val="6.843108187635485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2000"/>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tr-TR" sz="1600" b="1" dirty="0">
                <a:solidFill>
                  <a:schemeClr val="tx1"/>
                </a:solidFill>
              </a:rPr>
              <a:t>Türkiye'de Katma Değerin </a:t>
            </a:r>
            <a:r>
              <a:rPr lang="tr-TR" sz="1600" b="1" dirty="0" err="1">
                <a:solidFill>
                  <a:schemeClr val="tx1"/>
                </a:solidFill>
              </a:rPr>
              <a:t>Sektörel</a:t>
            </a:r>
            <a:r>
              <a:rPr lang="tr-TR" sz="1600" b="1" dirty="0">
                <a:solidFill>
                  <a:schemeClr val="tx1"/>
                </a:solidFill>
              </a:rPr>
              <a:t> Dağılımı </a:t>
            </a:r>
            <a:r>
              <a:rPr lang="tr-TR" sz="1600" b="1" dirty="0" smtClean="0">
                <a:solidFill>
                  <a:schemeClr val="tx1"/>
                </a:solidFill>
              </a:rPr>
              <a:t>(% pay, </a:t>
            </a:r>
            <a:r>
              <a:rPr lang="tr-TR" sz="1600" b="1" dirty="0">
                <a:solidFill>
                  <a:schemeClr val="tx1"/>
                </a:solidFill>
              </a:rPr>
              <a:t>2017)</a:t>
            </a:r>
          </a:p>
        </c:rich>
      </c:tx>
      <c:overlay val="0"/>
      <c:spPr>
        <a:noFill/>
        <a:ln>
          <a:noFill/>
        </a:ln>
        <a:effectLst/>
      </c:spPr>
    </c:title>
    <c:autoTitleDeleted val="0"/>
    <c:plotArea>
      <c:layout/>
      <c:barChart>
        <c:barDir val="col"/>
        <c:grouping val="clustered"/>
        <c:varyColors val="0"/>
        <c:ser>
          <c:idx val="0"/>
          <c:order val="0"/>
          <c:spPr>
            <a:solidFill>
              <a:srgbClr val="70AD47"/>
            </a:solidFill>
            <a:ln>
              <a:solidFill>
                <a:srgbClr val="70AD47"/>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 sektörel paylar.xls]Sayfa1'!$B$1:$B$3</c:f>
              <c:strCache>
                <c:ptCount val="3"/>
                <c:pt idx="0">
                  <c:v>Tarım</c:v>
                </c:pt>
                <c:pt idx="1">
                  <c:v>Sanayi</c:v>
                </c:pt>
                <c:pt idx="2">
                  <c:v>Hizmetler</c:v>
                </c:pt>
              </c:strCache>
            </c:strRef>
          </c:cat>
          <c:val>
            <c:numRef>
              <c:f>'[01 sektörel paylar.xls]Sayfa1'!$C$1:$C$3</c:f>
              <c:numCache>
                <c:formatCode>General</c:formatCode>
                <c:ptCount val="3"/>
                <c:pt idx="0">
                  <c:v>6.1</c:v>
                </c:pt>
                <c:pt idx="1">
                  <c:v>29.2</c:v>
                </c:pt>
                <c:pt idx="2">
                  <c:v>53.4</c:v>
                </c:pt>
              </c:numCache>
            </c:numRef>
          </c:val>
          <c:extLst xmlns:c16r2="http://schemas.microsoft.com/office/drawing/2015/06/chart">
            <c:ext xmlns:c16="http://schemas.microsoft.com/office/drawing/2014/chart" uri="{C3380CC4-5D6E-409C-BE32-E72D297353CC}">
              <c16:uniqueId val="{00000000-6B67-4FA4-8D64-785DD60DDAFE}"/>
            </c:ext>
          </c:extLst>
        </c:ser>
        <c:dLbls>
          <c:showLegendKey val="0"/>
          <c:showVal val="0"/>
          <c:showCatName val="0"/>
          <c:showSerName val="0"/>
          <c:showPercent val="0"/>
          <c:showBubbleSize val="0"/>
        </c:dLbls>
        <c:gapWidth val="219"/>
        <c:overlap val="-27"/>
        <c:axId val="26145536"/>
        <c:axId val="26147072"/>
      </c:barChart>
      <c:catAx>
        <c:axId val="2614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26147072"/>
        <c:crosses val="autoZero"/>
        <c:auto val="1"/>
        <c:lblAlgn val="ctr"/>
        <c:lblOffset val="100"/>
        <c:noMultiLvlLbl val="0"/>
      </c:catAx>
      <c:valAx>
        <c:axId val="2614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2614553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tr-T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tr-TR" sz="1600" b="1">
                <a:solidFill>
                  <a:schemeClr val="tx1"/>
                </a:solidFill>
              </a:rPr>
              <a:t>TR61’de Katma Değerin Sektörel Dağılımı (% pay, 2017)</a:t>
            </a:r>
          </a:p>
        </c:rich>
      </c:tx>
      <c:overlay val="0"/>
      <c:spPr>
        <a:noFill/>
        <a:ln>
          <a:noFill/>
        </a:ln>
        <a:effectLst/>
      </c:spPr>
    </c:title>
    <c:autoTitleDeleted val="0"/>
    <c:plotArea>
      <c:layout/>
      <c:barChart>
        <c:barDir val="col"/>
        <c:grouping val="clustered"/>
        <c:varyColors val="0"/>
        <c:ser>
          <c:idx val="0"/>
          <c:order val="0"/>
          <c:spPr>
            <a:solidFill>
              <a:srgbClr val="0070C0"/>
            </a:solidFill>
            <a:ln>
              <a:solidFill>
                <a:srgbClr val="0070C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 sektörel paylar.xls]Sayfa1'!$B$5:$B$7</c:f>
              <c:strCache>
                <c:ptCount val="3"/>
                <c:pt idx="0">
                  <c:v>Tarım</c:v>
                </c:pt>
                <c:pt idx="1">
                  <c:v>Sanayi</c:v>
                </c:pt>
                <c:pt idx="2">
                  <c:v>Hizmetler</c:v>
                </c:pt>
              </c:strCache>
            </c:strRef>
          </c:cat>
          <c:val>
            <c:numRef>
              <c:f>'[01 sektörel paylar.xls]Sayfa1'!$C$5:$C$7</c:f>
              <c:numCache>
                <c:formatCode>General</c:formatCode>
                <c:ptCount val="3"/>
                <c:pt idx="0">
                  <c:v>9.1999999999999993</c:v>
                </c:pt>
                <c:pt idx="1">
                  <c:v>17.5</c:v>
                </c:pt>
                <c:pt idx="2">
                  <c:v>61.8</c:v>
                </c:pt>
              </c:numCache>
            </c:numRef>
          </c:val>
          <c:extLst xmlns:c16r2="http://schemas.microsoft.com/office/drawing/2015/06/chart">
            <c:ext xmlns:c16="http://schemas.microsoft.com/office/drawing/2014/chart" uri="{C3380CC4-5D6E-409C-BE32-E72D297353CC}">
              <c16:uniqueId val="{00000000-1900-41D9-8E9A-2474E85E35F7}"/>
            </c:ext>
          </c:extLst>
        </c:ser>
        <c:dLbls>
          <c:showLegendKey val="0"/>
          <c:showVal val="0"/>
          <c:showCatName val="0"/>
          <c:showSerName val="0"/>
          <c:showPercent val="0"/>
          <c:showBubbleSize val="0"/>
        </c:dLbls>
        <c:gapWidth val="219"/>
        <c:overlap val="-27"/>
        <c:axId val="93211264"/>
        <c:axId val="93229440"/>
      </c:barChart>
      <c:catAx>
        <c:axId val="9321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93229440"/>
        <c:crosses val="autoZero"/>
        <c:auto val="1"/>
        <c:lblAlgn val="ctr"/>
        <c:lblOffset val="100"/>
        <c:noMultiLvlLbl val="0"/>
      </c:catAx>
      <c:valAx>
        <c:axId val="9322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932112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tr-T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tr-TR" sz="1600" b="1">
                <a:solidFill>
                  <a:schemeClr val="tx1"/>
                </a:solidFill>
              </a:rPr>
              <a:t>Isparta'da Katma Değerin Sektörel Dağılımı (% pay, 2017)</a:t>
            </a:r>
          </a:p>
        </c:rich>
      </c:tx>
      <c:overlay val="0"/>
      <c:spPr>
        <a:noFill/>
        <a:ln>
          <a:noFill/>
        </a:ln>
        <a:effectLst/>
      </c:spPr>
    </c:title>
    <c:autoTitleDeleted val="0"/>
    <c:plotArea>
      <c:layout/>
      <c:barChart>
        <c:barDir val="col"/>
        <c:grouping val="clustered"/>
        <c:varyColors val="0"/>
        <c:ser>
          <c:idx val="0"/>
          <c:order val="0"/>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 sektörel paylar.xls]Sayfa1'!$B$9:$B$11</c:f>
              <c:strCache>
                <c:ptCount val="3"/>
                <c:pt idx="0">
                  <c:v>Tarım</c:v>
                </c:pt>
                <c:pt idx="1">
                  <c:v>Sanayi</c:v>
                </c:pt>
                <c:pt idx="2">
                  <c:v>Hizmetler</c:v>
                </c:pt>
              </c:strCache>
            </c:strRef>
          </c:cat>
          <c:val>
            <c:numRef>
              <c:f>'[01 sektörel paylar.xls]Sayfa1'!$C$9:$C$11</c:f>
              <c:numCache>
                <c:formatCode>General</c:formatCode>
                <c:ptCount val="3"/>
                <c:pt idx="0">
                  <c:v>15.4</c:v>
                </c:pt>
                <c:pt idx="1">
                  <c:v>19.2</c:v>
                </c:pt>
                <c:pt idx="2">
                  <c:v>54</c:v>
                </c:pt>
              </c:numCache>
            </c:numRef>
          </c:val>
          <c:extLst xmlns:c16r2="http://schemas.microsoft.com/office/drawing/2015/06/chart">
            <c:ext xmlns:c16="http://schemas.microsoft.com/office/drawing/2014/chart" uri="{C3380CC4-5D6E-409C-BE32-E72D297353CC}">
              <c16:uniqueId val="{00000000-BC06-47AD-A346-A769D0367B56}"/>
            </c:ext>
          </c:extLst>
        </c:ser>
        <c:dLbls>
          <c:showLegendKey val="0"/>
          <c:showVal val="0"/>
          <c:showCatName val="0"/>
          <c:showSerName val="0"/>
          <c:showPercent val="0"/>
          <c:showBubbleSize val="0"/>
        </c:dLbls>
        <c:gapWidth val="219"/>
        <c:overlap val="-27"/>
        <c:axId val="111747840"/>
        <c:axId val="111749376"/>
      </c:barChart>
      <c:catAx>
        <c:axId val="11174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1749376"/>
        <c:crosses val="autoZero"/>
        <c:auto val="1"/>
        <c:lblAlgn val="ctr"/>
        <c:lblOffset val="100"/>
        <c:noMultiLvlLbl val="0"/>
      </c:catAx>
      <c:valAx>
        <c:axId val="11174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1747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tr-TR"/>
    </a:p>
  </c:txPr>
  <c:externalData r:id="rId2">
    <c:autoUpdate val="0"/>
  </c:externalData>
</c:chartSpace>
</file>

<file path=ppt/charts/chart8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'[İller Arası Ticaret_2016.xlsx]ISPARTA'!$A$2:$A$11</cx:f>
        <cx:lvl ptCount="10">
          <cx:pt idx="0">Isparta</cx:pt>
          <cx:pt idx="1">İstanbul</cx:pt>
          <cx:pt idx="2">Antalya</cx:pt>
          <cx:pt idx="3">Ankara</cx:pt>
          <cx:pt idx="4">Burdur</cx:pt>
          <cx:pt idx="5">İzmir</cx:pt>
          <cx:pt idx="6">Konya</cx:pt>
          <cx:pt idx="7">Bursa</cx:pt>
          <cx:pt idx="8">Afyonkarahisar</cx:pt>
          <cx:pt idx="9">Diğer</cx:pt>
        </cx:lvl>
      </cx:strDim>
      <cx:numDim type="size">
        <cx:f>'[İller Arası Ticaret_2016.xlsx]ISPARTA'!$C$2:$C$11</cx:f>
        <cx:lvl ptCount="10" formatCode="0.00">
          <cx:pt idx="0">35.475454455723117</cx:pt>
          <cx:pt idx="1">26.458010793355808</cx:pt>
          <cx:pt idx="2">7.0529250490373743</cx:pt>
          <cx:pt idx="3">4.4444129456686046</cx:pt>
          <cx:pt idx="4">4.2645726940360094</cx:pt>
          <cx:pt idx="5">2.967793212040466</cx:pt>
          <cx:pt idx="6">2.0015261598026806</cx:pt>
          <cx:pt idx="7">1.6754394637953973</cx:pt>
          <cx:pt idx="8">1.4793969107913796</cx:pt>
          <cx:pt idx="9">14.180468315749167</cx:pt>
        </cx:lvl>
      </cx:numDim>
    </cx:data>
  </cx:chartData>
  <cx:chart>
    <cx:title pos="t" align="ctr" overlay="0">
      <cx:tx>
        <cx:rich>
          <a:bodyPr spcFirstLastPara="1" vertOverflow="ellipsis" wrap="square" lIns="0" tIns="0" rIns="0" bIns="0" anchor="ctr" anchorCtr="1"/>
          <a:lstStyle/>
          <a:p>
            <a:pPr algn="ctr">
              <a:defRPr sz="1600" b="1">
                <a:solidFill>
                  <a:schemeClr val="tx1"/>
                </a:solidFill>
              </a:defRPr>
            </a:pPr>
            <a:r>
              <a:rPr lang="tr-TR" sz="1600" b="1" dirty="0">
                <a:solidFill>
                  <a:schemeClr val="tx1"/>
                </a:solidFill>
              </a:rPr>
              <a:t>Isparta'nın </a:t>
            </a:r>
            <a:r>
              <a:rPr lang="tr-TR" sz="1600" b="1" dirty="0" smtClean="0">
                <a:solidFill>
                  <a:schemeClr val="tx1"/>
                </a:solidFill>
              </a:rPr>
              <a:t>İller Arası Ticareti </a:t>
            </a:r>
            <a:r>
              <a:rPr lang="tr-TR" sz="1600" b="1" dirty="0" smtClean="0">
                <a:solidFill>
                  <a:schemeClr val="tx1"/>
                </a:solidFill>
              </a:rPr>
              <a:t>(Satış</a:t>
            </a:r>
            <a:r>
              <a:rPr lang="tr-TR" sz="1600" b="1" dirty="0" smtClean="0">
                <a:solidFill>
                  <a:schemeClr val="tx1"/>
                </a:solidFill>
              </a:rPr>
              <a:t>, </a:t>
            </a:r>
            <a:r>
              <a:rPr lang="tr-TR" sz="1600" b="1" dirty="0" smtClean="0">
                <a:solidFill>
                  <a:schemeClr val="tx1"/>
                </a:solidFill>
              </a:rPr>
              <a:t>2016, %)</a:t>
            </a:r>
            <a:endParaRPr lang="tr-TR" b="1" dirty="0">
              <a:solidFill>
                <a:schemeClr val="tx1"/>
              </a:solidFill>
            </a:endParaRPr>
          </a:p>
        </cx:rich>
      </cx:tx>
    </cx:title>
    <cx:plotArea>
      <cx:plotAreaRegion>
        <cx:series layoutId="treemap" uniqueId="{F381D91C-9372-4F1D-A73F-F8C083F80779}">
          <cx:tx>
            <cx:txData>
              <cx:f>'[İller Arası Ticaret_2016.xlsx]ISPARTA'!$C$1</cx:f>
              <cx:v/>
            </cx:txData>
          </cx:tx>
          <cx:dataLabels pos="inEnd">
            <cx:txPr>
              <a:bodyPr spcFirstLastPara="1" vertOverflow="ellipsis" wrap="square" lIns="0" tIns="0" rIns="0" bIns="0" anchor="ctr" anchorCtr="1">
                <a:spAutoFit/>
              </a:bodyPr>
              <a:lstStyle/>
              <a:p>
                <a:pPr>
                  <a:defRPr sz="1000"/>
                </a:pPr>
                <a:endParaRPr lang="tr-TR" sz="1000"/>
              </a:p>
            </cx:txPr>
            <cx:visibility seriesName="0" categoryName="1" value="1"/>
            <cx:separator>
</cx:separator>
            <cx:dataLabel idx="0" pos="inEnd">
              <cx:txPr>
                <a:bodyPr spcFirstLastPara="1" vertOverflow="ellipsis" wrap="square" lIns="0" tIns="0" rIns="0" bIns="0" anchor="ctr" anchorCtr="1">
                  <a:spAutoFit/>
                </a:bodyPr>
                <a:lstStyle/>
                <a:p>
                  <a:pPr>
                    <a:defRPr sz="4400" b="1"/>
                  </a:pPr>
                  <a:r>
                    <a:rPr lang="tr-TR" sz="4400" b="1"/>
                    <a:t>Isparta
35.48</a:t>
                  </a:r>
                </a:p>
              </cx:txPr>
              <cx:separator>
</cx:separator>
            </cx:dataLabel>
            <cx:dataLabel idx="1" pos="inEnd">
              <cx:txPr>
                <a:bodyPr spcFirstLastPara="1" vertOverflow="ellipsis" wrap="square" lIns="0" tIns="0" rIns="0" bIns="0" anchor="ctr" anchorCtr="1">
                  <a:spAutoFit/>
                </a:bodyPr>
                <a:lstStyle/>
                <a:p>
                  <a:pPr>
                    <a:defRPr sz="4400" b="1"/>
                  </a:pPr>
                  <a:r>
                    <a:rPr lang="tr-TR" sz="4400" b="1"/>
                    <a:t>İstanbul
26.46</a:t>
                  </a:r>
                </a:p>
              </cx:txPr>
            </cx:dataLabel>
            <cx:dataLabel idx="2" pos="inEnd">
              <cx:txPr>
                <a:bodyPr spcFirstLastPara="1" vertOverflow="ellipsis" wrap="square" lIns="0" tIns="0" rIns="0" bIns="0" anchor="ctr" anchorCtr="1">
                  <a:spAutoFit/>
                </a:bodyPr>
                <a:lstStyle/>
                <a:p>
                  <a:pPr>
                    <a:defRPr sz="2300" b="1"/>
                  </a:pPr>
                  <a:r>
                    <a:rPr lang="tr-TR" sz="2300" b="1"/>
                    <a:t>Antalya
7.05</a:t>
                  </a:r>
                </a:p>
              </cx:txPr>
            </cx:dataLabel>
            <cx:dataLabel idx="3" pos="inEnd">
              <cx:txPr>
                <a:bodyPr spcFirstLastPara="1" vertOverflow="ellipsis" wrap="square" lIns="0" tIns="0" rIns="0" bIns="0" anchor="ctr" anchorCtr="1">
                  <a:spAutoFit/>
                </a:bodyPr>
                <a:lstStyle/>
                <a:p>
                  <a:pPr>
                    <a:defRPr sz="2800" b="1"/>
                  </a:pPr>
                  <a:r>
                    <a:rPr lang="tr-TR" sz="2400" b="1"/>
                    <a:t>Ankara
4.44</a:t>
                  </a:r>
                </a:p>
              </cx:txPr>
            </cx:dataLabel>
            <cx:dataLabel idx="4" pos="inEnd">
              <cx:txPr>
                <a:bodyPr spcFirstLastPara="1" vertOverflow="ellipsis" wrap="square" lIns="0" tIns="0" rIns="0" bIns="0" anchor="ctr" anchorCtr="1">
                  <a:spAutoFit/>
                </a:bodyPr>
                <a:lstStyle/>
                <a:p>
                  <a:pPr>
                    <a:defRPr sz="2400" b="1"/>
                  </a:pPr>
                  <a:r>
                    <a:rPr lang="tr-TR" sz="2400" b="1"/>
                    <a:t>Burdur
4.26</a:t>
                  </a:r>
                </a:p>
              </cx:txPr>
            </cx:dataLabel>
            <cx:dataLabel idx="5" pos="inEnd">
              <cx:txPr>
                <a:bodyPr spcFirstLastPara="1" vertOverflow="ellipsis" wrap="square" lIns="0" tIns="0" rIns="0" bIns="0" anchor="ctr" anchorCtr="1">
                  <a:spAutoFit/>
                </a:bodyPr>
                <a:lstStyle/>
                <a:p>
                  <a:pPr>
                    <a:defRPr lang="tr-TR" sz="2200" b="1" i="0" u="none" strike="noStrike" kern="1200" baseline="0">
                      <a:solidFill>
                        <a:sysClr val="window" lastClr="FFFFFF"/>
                      </a:solidFill>
                      <a:latin typeface="Calibri" panose="020F0502020204030204"/>
                    </a:defRPr>
                  </a:pPr>
                  <a:r>
                    <a:rPr lang="tr-TR" sz="2200" b="1"/>
                    <a:t>İzmir
2.97</a:t>
                  </a:r>
                </a:p>
              </cx:txPr>
            </cx:dataLabel>
            <cx:dataLabel idx="6" pos="inEnd">
              <cx:txPr>
                <a:bodyPr spcFirstLastPara="1" vertOverflow="ellipsis" wrap="square" lIns="0" tIns="0" rIns="0" bIns="0" anchor="ctr" anchorCtr="1">
                  <a:spAutoFit/>
                </a:bodyPr>
                <a:lstStyle/>
                <a:p>
                  <a:pPr>
                    <a:defRPr sz="1200" b="1"/>
                  </a:pPr>
                  <a:r>
                    <a:rPr lang="tr-TR" sz="1200" b="1"/>
                    <a:t>Konya
2.00</a:t>
                  </a:r>
                </a:p>
              </cx:txPr>
            </cx:dataLabel>
            <cx:dataLabel idx="7" pos="inEnd">
              <cx:txPr>
                <a:bodyPr spcFirstLastPara="1" vertOverflow="ellipsis" wrap="square" lIns="0" tIns="0" rIns="0" bIns="0" anchor="ctr" anchorCtr="1">
                  <a:spAutoFit/>
                </a:bodyPr>
                <a:lstStyle/>
                <a:p>
                  <a:pPr>
                    <a:defRPr lang="tr-TR" sz="1800" b="1" i="0" u="none" strike="noStrike" kern="1200" baseline="0">
                      <a:solidFill>
                        <a:sysClr val="window" lastClr="FFFFFF"/>
                      </a:solidFill>
                      <a:latin typeface="Calibri" panose="020F0502020204030204"/>
                    </a:defRPr>
                  </a:pPr>
                  <a:r>
                    <a:rPr lang="tr-TR" sz="1800" b="1"/>
                    <a:t>Bursa
1.68</a:t>
                  </a:r>
                </a:p>
              </cx:txPr>
            </cx:dataLabel>
            <cx:dataLabel idx="8" pos="inEnd">
              <cx:txPr>
                <a:bodyPr spcFirstLastPara="1" vertOverflow="ellipsis" wrap="square" lIns="0" tIns="0" rIns="0" bIns="0" anchor="ctr" anchorCtr="1">
                  <a:spAutoFit/>
                </a:bodyPr>
                <a:lstStyle/>
                <a:p>
                  <a:pPr>
                    <a:defRPr lang="tr-TR" sz="1050" b="1" i="0" u="none" strike="noStrike" kern="1200" baseline="0">
                      <a:solidFill>
                        <a:sysClr val="window" lastClr="FFFFFF"/>
                      </a:solidFill>
                      <a:latin typeface="Calibri" panose="020F0502020204030204"/>
                    </a:defRPr>
                  </a:pPr>
                  <a:r>
                    <a:rPr lang="tr-TR" sz="1050" b="1"/>
                    <a:t>Afyonkarahisar
1.48</a:t>
                  </a:r>
                </a:p>
              </cx:txPr>
            </cx:dataLabel>
            <cx:dataLabel idx="9" pos="inEnd">
              <cx:txPr>
                <a:bodyPr spcFirstLastPara="1" vertOverflow="ellipsis" wrap="square" lIns="0" tIns="0" rIns="0" bIns="0" anchor="ctr" anchorCtr="1">
                  <a:spAutoFit/>
                </a:bodyPr>
                <a:lstStyle/>
                <a:p>
                  <a:pPr>
                    <a:defRPr sz="3600" b="1"/>
                  </a:pPr>
                  <a:r>
                    <a:rPr lang="tr-TR" b="1"/>
                    <a:t>Diğer
14.18</a:t>
                  </a:r>
                </a:p>
              </cx:txPr>
            </cx:dataLabel>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spc="0" baseline="0">
                <a:solidFill>
                  <a:schemeClr val="tx1"/>
                </a:solidFill>
                <a:latin typeface="+mn-lt"/>
                <a:ea typeface="+mn-ea"/>
                <a:cs typeface="+mn-cs"/>
              </a:defRPr>
            </a:pPr>
            <a:r>
              <a:rPr lang="en-US" sz="1600" b="1" dirty="0">
                <a:solidFill>
                  <a:schemeClr val="tx1"/>
                </a:solidFill>
              </a:rPr>
              <a:t>2018 </a:t>
            </a:r>
            <a:r>
              <a:rPr lang="en-US" sz="1600" b="1" dirty="0" err="1">
                <a:solidFill>
                  <a:schemeClr val="tx1"/>
                </a:solidFill>
              </a:rPr>
              <a:t>Yılı</a:t>
            </a:r>
            <a:r>
              <a:rPr lang="en-US" sz="1600" b="1" dirty="0">
                <a:solidFill>
                  <a:schemeClr val="tx1"/>
                </a:solidFill>
              </a:rPr>
              <a:t> </a:t>
            </a:r>
            <a:r>
              <a:rPr lang="en-US" sz="1600" b="1" dirty="0" err="1">
                <a:solidFill>
                  <a:schemeClr val="tx1"/>
                </a:solidFill>
              </a:rPr>
              <a:t>İşsizlik</a:t>
            </a:r>
            <a:r>
              <a:rPr lang="en-US" sz="1600" b="1" dirty="0">
                <a:solidFill>
                  <a:schemeClr val="tx1"/>
                </a:solidFill>
              </a:rPr>
              <a:t> </a:t>
            </a:r>
            <a:r>
              <a:rPr lang="en-US" sz="1600" b="1" dirty="0" err="1">
                <a:solidFill>
                  <a:schemeClr val="tx1"/>
                </a:solidFill>
              </a:rPr>
              <a:t>Oranı</a:t>
            </a:r>
            <a:r>
              <a:rPr lang="tr-TR" sz="1600" b="1" dirty="0">
                <a:solidFill>
                  <a:schemeClr val="tx1"/>
                </a:solidFill>
              </a:rPr>
              <a:t> (Türkiye: %11)</a:t>
            </a:r>
            <a:endParaRPr lang="en-US" sz="1600" b="1" dirty="0">
              <a:solidFill>
                <a:schemeClr val="tx1"/>
              </a:solidFill>
            </a:endParaRPr>
          </a:p>
        </c:rich>
      </c:tx>
      <c:overlay val="0"/>
      <c:spPr>
        <a:noFill/>
        <a:ln>
          <a:noFill/>
        </a:ln>
        <a:effectLst/>
      </c:spPr>
    </c:title>
    <c:autoTitleDeleted val="0"/>
    <c:plotArea>
      <c:layout/>
      <c:barChart>
        <c:barDir val="bar"/>
        <c:grouping val="clustered"/>
        <c:varyColors val="0"/>
        <c:ser>
          <c:idx val="0"/>
          <c:order val="0"/>
          <c:tx>
            <c:strRef>
              <c:f>'[-3503942787946403976.xls]işsizlik'!$B$1</c:f>
              <c:strCache>
                <c:ptCount val="1"/>
                <c:pt idx="0">
                  <c:v>2018 Yılı İşsizlik Oranı</c:v>
                </c:pt>
              </c:strCache>
            </c:strRef>
          </c:tx>
          <c:spPr>
            <a:solidFill>
              <a:srgbClr val="5B9BD5">
                <a:lumMod val="40000"/>
                <a:lumOff val="60000"/>
              </a:srgbClr>
            </a:solidFill>
            <a:ln>
              <a:solidFill>
                <a:srgbClr val="0070C0"/>
              </a:solidFill>
            </a:ln>
            <a:effectLst/>
          </c:spPr>
          <c:invertIfNegative val="0"/>
          <c:dPt>
            <c:idx val="8"/>
            <c:invertIfNegative val="0"/>
            <c:bubble3D val="0"/>
            <c:spPr>
              <a:solidFill>
                <a:srgbClr val="0070C0"/>
              </a:solidFill>
              <a:ln>
                <a:solidFill>
                  <a:srgbClr val="0070C0"/>
                </a:solidFill>
              </a:ln>
              <a:effectLst/>
            </c:spPr>
            <c:extLst xmlns:c16r2="http://schemas.microsoft.com/office/drawing/2015/06/chart">
              <c:ext xmlns:c16="http://schemas.microsoft.com/office/drawing/2014/chart" uri="{C3380CC4-5D6E-409C-BE32-E72D297353CC}">
                <c16:uniqueId val="{00000001-3D57-4E16-81AD-C687E9E9BF81}"/>
              </c:ext>
            </c:extLst>
          </c:dPt>
          <c:dLbls>
            <c:dLbl>
              <c:idx val="0"/>
              <c:tx>
                <c:rich>
                  <a:bodyPr/>
                  <a:lstStyle/>
                  <a:p>
                    <a:fld id="{F794AECB-CC3F-4443-B3B8-0D9A7E139C61}" type="VALUE">
                      <a:rPr lang="en-US"/>
                      <a:pPr/>
                      <a:t>[DEĞER]</a:t>
                    </a:fld>
                    <a:r>
                      <a:rPr lang="en-US"/>
                      <a:t> (#1)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3D57-4E16-81AD-C687E9E9BF81}"/>
                </c:ext>
              </c:extLst>
            </c:dLbl>
            <c:dLbl>
              <c:idx val="1"/>
              <c:tx>
                <c:rich>
                  <a:bodyPr/>
                  <a:lstStyle/>
                  <a:p>
                    <a:fld id="{16EA103C-E6D2-4BAD-858E-99F402D9B5E0}" type="VALUE">
                      <a:rPr lang="en-US"/>
                      <a:pPr/>
                      <a:t>[DEĞER]</a:t>
                    </a:fld>
                    <a:r>
                      <a:rPr lang="en-US"/>
                      <a:t> (#2)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3D57-4E16-81AD-C687E9E9BF81}"/>
                </c:ext>
              </c:extLst>
            </c:dLbl>
            <c:dLbl>
              <c:idx val="2"/>
              <c:tx>
                <c:rich>
                  <a:bodyPr/>
                  <a:lstStyle/>
                  <a:p>
                    <a:fld id="{896DEC93-77DD-4CE7-B630-AACF19AB0C1B}" type="VALUE">
                      <a:rPr lang="en-US"/>
                      <a:pPr/>
                      <a:t>[DEĞER]</a:t>
                    </a:fld>
                    <a:r>
                      <a:rPr lang="en-US"/>
                      <a:t> (#3)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4-3D57-4E16-81AD-C687E9E9BF81}"/>
                </c:ext>
              </c:extLst>
            </c:dLbl>
            <c:dLbl>
              <c:idx val="3"/>
              <c:tx>
                <c:rich>
                  <a:bodyPr/>
                  <a:lstStyle/>
                  <a:p>
                    <a:fld id="{B90E320E-428F-4A0F-ABF8-4344457FC902}" type="VALUE">
                      <a:rPr lang="en-US"/>
                      <a:pPr/>
                      <a:t>[DEĞER]</a:t>
                    </a:fld>
                    <a:r>
                      <a:rPr lang="en-US"/>
                      <a:t> (#4)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3D57-4E16-81AD-C687E9E9BF81}"/>
                </c:ext>
              </c:extLst>
            </c:dLbl>
            <c:dLbl>
              <c:idx val="4"/>
              <c:tx>
                <c:rich>
                  <a:bodyPr/>
                  <a:lstStyle/>
                  <a:p>
                    <a:fld id="{1690EB59-C69C-4811-8AEB-B659E900F229}" type="VALUE">
                      <a:rPr lang="en-US"/>
                      <a:pPr/>
                      <a:t>[DEĞER]</a:t>
                    </a:fld>
                    <a:r>
                      <a:rPr lang="en-US"/>
                      <a:t> (#5)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6-3D57-4E16-81AD-C687E9E9BF81}"/>
                </c:ext>
              </c:extLst>
            </c:dLbl>
            <c:dLbl>
              <c:idx val="5"/>
              <c:tx>
                <c:rich>
                  <a:bodyPr/>
                  <a:lstStyle/>
                  <a:p>
                    <a:fld id="{82CF26F2-8E59-4C8C-8488-857E38784C86}" type="VALUE">
                      <a:rPr lang="en-US"/>
                      <a:pPr/>
                      <a:t>[DEĞER]</a:t>
                    </a:fld>
                    <a:r>
                      <a:rPr lang="en-US"/>
                      <a:t> (#6)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3D57-4E16-81AD-C687E9E9BF81}"/>
                </c:ext>
              </c:extLst>
            </c:dLbl>
            <c:dLbl>
              <c:idx val="6"/>
              <c:tx>
                <c:rich>
                  <a:bodyPr/>
                  <a:lstStyle/>
                  <a:p>
                    <a:fld id="{BA866132-9619-44BD-A876-2DCD40227B7E}" type="VALUE">
                      <a:rPr lang="en-US"/>
                      <a:pPr/>
                      <a:t>[DEĞER]</a:t>
                    </a:fld>
                    <a:r>
                      <a:rPr lang="en-US"/>
                      <a:t> (#7)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8-3D57-4E16-81AD-C687E9E9BF81}"/>
                </c:ext>
              </c:extLst>
            </c:dLbl>
            <c:dLbl>
              <c:idx val="7"/>
              <c:tx>
                <c:rich>
                  <a:bodyPr/>
                  <a:lstStyle/>
                  <a:p>
                    <a:fld id="{E0686E6B-5DF7-42DD-A92F-3B4CB428D442}" type="VALUE">
                      <a:rPr lang="en-US"/>
                      <a:pPr/>
                      <a:t>[DEĞER]</a:t>
                    </a:fld>
                    <a:r>
                      <a:rPr lang="en-US"/>
                      <a:t> (#8)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9-3D57-4E16-81AD-C687E9E9BF81}"/>
                </c:ext>
              </c:extLst>
            </c:dLbl>
            <c:dLbl>
              <c:idx val="8"/>
              <c:tx>
                <c:rich>
                  <a:bodyPr/>
                  <a:lstStyle/>
                  <a:p>
                    <a:fld id="{FAFA87E2-CA0F-4F7F-B76C-0559892F174C}" type="VALUE">
                      <a:rPr lang="en-US"/>
                      <a:pPr/>
                      <a:t>[DEĞER]</a:t>
                    </a:fld>
                    <a:r>
                      <a:rPr lang="en-US"/>
                      <a:t> (#9)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3D57-4E16-81AD-C687E9E9BF81}"/>
                </c:ext>
              </c:extLst>
            </c:dLbl>
            <c:dLbl>
              <c:idx val="9"/>
              <c:tx>
                <c:rich>
                  <a:bodyPr/>
                  <a:lstStyle/>
                  <a:p>
                    <a:fld id="{A58A9315-E473-4674-A416-FF42C03D8B3F}" type="VALUE">
                      <a:rPr lang="en-US"/>
                      <a:pPr/>
                      <a:t>[DEĞER]</a:t>
                    </a:fld>
                    <a:r>
                      <a:rPr lang="en-US"/>
                      <a:t> (#10)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A-3D57-4E16-81AD-C687E9E9BF8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'[-3503942787946403976.xls]işsizlik'!$A$2:$A$11</c:f>
              <c:strCache>
                <c:ptCount val="10"/>
                <c:pt idx="0">
                  <c:v>TRC3</c:v>
                </c:pt>
                <c:pt idx="1">
                  <c:v>TRB2</c:v>
                </c:pt>
                <c:pt idx="2">
                  <c:v>TRC2</c:v>
                </c:pt>
                <c:pt idx="3">
                  <c:v>TR63</c:v>
                </c:pt>
                <c:pt idx="4">
                  <c:v>TR31</c:v>
                </c:pt>
                <c:pt idx="5">
                  <c:v>TR72</c:v>
                </c:pt>
                <c:pt idx="6">
                  <c:v>TRC1</c:v>
                </c:pt>
                <c:pt idx="7">
                  <c:v>TR10</c:v>
                </c:pt>
                <c:pt idx="8">
                  <c:v>TR61</c:v>
                </c:pt>
                <c:pt idx="9">
                  <c:v>TR62</c:v>
                </c:pt>
              </c:strCache>
            </c:strRef>
          </c:cat>
          <c:val>
            <c:numRef>
              <c:f>'[-3503942787946403976.xls]işsizlik'!$B$2:$B$11</c:f>
              <c:numCache>
                <c:formatCode>General</c:formatCode>
                <c:ptCount val="10"/>
                <c:pt idx="0">
                  <c:v>25</c:v>
                </c:pt>
                <c:pt idx="1">
                  <c:v>21.5</c:v>
                </c:pt>
                <c:pt idx="2">
                  <c:v>18.600000000000001</c:v>
                </c:pt>
                <c:pt idx="3">
                  <c:v>14.1</c:v>
                </c:pt>
                <c:pt idx="4">
                  <c:v>13.8</c:v>
                </c:pt>
                <c:pt idx="5">
                  <c:v>13.2</c:v>
                </c:pt>
                <c:pt idx="6">
                  <c:v>12.8</c:v>
                </c:pt>
                <c:pt idx="7">
                  <c:v>12.5</c:v>
                </c:pt>
                <c:pt idx="8">
                  <c:v>11.6</c:v>
                </c:pt>
                <c:pt idx="9">
                  <c:v>11.2</c:v>
                </c:pt>
              </c:numCache>
            </c:numRef>
          </c:val>
          <c:extLst xmlns:c16r2="http://schemas.microsoft.com/office/drawing/2015/06/chart">
            <c:ext xmlns:c16="http://schemas.microsoft.com/office/drawing/2014/chart" uri="{C3380CC4-5D6E-409C-BE32-E72D297353CC}">
              <c16:uniqueId val="{0000000B-3D57-4E16-81AD-C687E9E9BF81}"/>
            </c:ext>
          </c:extLst>
        </c:ser>
        <c:dLbls>
          <c:showLegendKey val="0"/>
          <c:showVal val="0"/>
          <c:showCatName val="0"/>
          <c:showSerName val="0"/>
          <c:showPercent val="0"/>
          <c:showBubbleSize val="0"/>
        </c:dLbls>
        <c:gapWidth val="182"/>
        <c:axId val="111695360"/>
        <c:axId val="111696896"/>
      </c:barChart>
      <c:catAx>
        <c:axId val="111695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1696896"/>
        <c:crosses val="autoZero"/>
        <c:auto val="1"/>
        <c:lblAlgn val="ctr"/>
        <c:lblOffset val="100"/>
        <c:noMultiLvlLbl val="0"/>
      </c:catAx>
      <c:valAx>
        <c:axId val="111696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11695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tr-TR"/>
    </a:p>
  </c:txPr>
  <c:externalData r:id="rId2">
    <c:autoUpdate val="0"/>
  </c:externalData>
</c:chartSpace>
</file>

<file path=ppt/charts/chart9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Sayfa2!$A$2:$A$11</cx:f>
        <cx:lvl ptCount="10">
          <cx:pt idx="0">İstanbul</cx:pt>
          <cx:pt idx="1">Isparta</cx:pt>
          <cx:pt idx="2">Diğer</cx:pt>
          <cx:pt idx="3">Antalya</cx:pt>
          <cx:pt idx="4">İzmir</cx:pt>
          <cx:pt idx="5">Ankara</cx:pt>
          <cx:pt idx="6">Konya</cx:pt>
          <cx:pt idx="7">Burdur</cx:pt>
          <cx:pt idx="8">Denizli</cx:pt>
          <cx:pt idx="9">Bursa</cx:pt>
        </cx:lvl>
      </cx:strDim>
      <cx:numDim type="size">
        <cx:f>Sayfa2!$C$2:$C$11</cx:f>
        <cx:lvl ptCount="10" formatCode="0.00">
          <cx:pt idx="0">31.586641962495708</cx:pt>
          <cx:pt idx="1">24.19184407209973</cx:pt>
          <cx:pt idx="2">13.157456024331452</cx:pt>
          <cx:pt idx="3">7.5131170642178002</cx:pt>
          <cx:pt idx="4">5.8915585108911355</cx:pt>
          <cx:pt idx="5">5.4797443398907051</cx:pt>
          <cx:pt idx="6">3.8774069809635638</cx:pt>
          <cx:pt idx="7">3.5615964845666968</cx:pt>
          <cx:pt idx="8">2.8554149316159987</cx:pt>
          <cx:pt idx="9">1.8852196289272125</cx:pt>
        </cx:lvl>
      </cx:numDim>
    </cx:data>
  </cx:chartData>
  <cx:chart>
    <cx:title pos="t" align="ctr" overlay="0">
      <cx:tx>
        <cx:rich>
          <a:bodyPr spcFirstLastPara="1" vertOverflow="ellipsis" wrap="square" lIns="0" tIns="0" rIns="0" bIns="0" anchor="ctr" anchorCtr="1"/>
          <a:lstStyle/>
          <a:p>
            <a:pPr algn="ctr">
              <a:defRPr sz="1600" b="1">
                <a:solidFill>
                  <a:schemeClr val="tx1"/>
                </a:solidFill>
              </a:defRPr>
            </a:pPr>
            <a:r>
              <a:rPr lang="tr-TR" sz="1600" b="1" dirty="0">
                <a:solidFill>
                  <a:schemeClr val="tx1"/>
                </a:solidFill>
              </a:rPr>
              <a:t>Isparta'nın </a:t>
            </a:r>
            <a:r>
              <a:rPr lang="tr-TR" sz="1600" b="1" dirty="0" smtClean="0">
                <a:solidFill>
                  <a:schemeClr val="tx1"/>
                </a:solidFill>
              </a:rPr>
              <a:t>İller Arası </a:t>
            </a:r>
            <a:r>
              <a:rPr lang="tr-TR" sz="1600" b="1" dirty="0">
                <a:solidFill>
                  <a:schemeClr val="tx1"/>
                </a:solidFill>
              </a:rPr>
              <a:t>Ticareti (Alış</a:t>
            </a:r>
            <a:r>
              <a:rPr lang="tr-TR" sz="1600" b="1" dirty="0" smtClean="0">
                <a:solidFill>
                  <a:schemeClr val="tx1"/>
                </a:solidFill>
              </a:rPr>
              <a:t>, 2016, </a:t>
            </a:r>
            <a:r>
              <a:rPr lang="tr-TR" sz="1600" b="1" dirty="0">
                <a:solidFill>
                  <a:schemeClr val="tx1"/>
                </a:solidFill>
              </a:rPr>
              <a:t>%)</a:t>
            </a:r>
            <a:endParaRPr lang="tr-TR" b="1" dirty="0">
              <a:solidFill>
                <a:schemeClr val="tx1"/>
              </a:solidFill>
            </a:endParaRPr>
          </a:p>
        </cx:rich>
      </cx:tx>
    </cx:title>
    <cx:plotArea>
      <cx:plotAreaRegion>
        <cx:series layoutId="treemap" uniqueId="{5DF9D166-70B8-4930-8A8C-2084EC5CF678}">
          <cx:tx>
            <cx:txData>
              <cx:f>Sayfa2!$C$1</cx:f>
              <cx:v>Pay</cx:v>
            </cx:txData>
          </cx:tx>
          <cx:dataLabels pos="inEnd">
            <cx:visibility seriesName="0" categoryName="1" value="1"/>
            <cx:separator>
</cx:separator>
            <cx:dataLabel idx="0" pos="inEnd">
              <cx:txPr>
                <a:bodyPr spcFirstLastPara="1" vertOverflow="ellipsis" wrap="square" lIns="0" tIns="0" rIns="0" bIns="0" anchor="ctr" anchorCtr="1">
                  <a:spAutoFit/>
                </a:bodyPr>
                <a:lstStyle/>
                <a:p>
                  <a:pPr>
                    <a:defRPr sz="4800" b="1"/>
                  </a:pPr>
                  <a:r>
                    <a:rPr lang="tr-TR" sz="4800" b="1"/>
                    <a:t>İstanbul</a:t>
                  </a:r>
                </a:p>
                <a:p>
                  <a:pPr>
                    <a:defRPr sz="4800" b="1"/>
                  </a:pPr>
                  <a:r>
                    <a:rPr lang="tr-TR" sz="4800" b="1"/>
                    <a:t>31.59</a:t>
                  </a:r>
                </a:p>
              </cx:txPr>
            </cx:dataLabel>
            <cx:dataLabel idx="1" pos="inEnd">
              <cx:txPr>
                <a:bodyPr spcFirstLastPara="1" vertOverflow="ellipsis" wrap="square" lIns="0" tIns="0" rIns="0" bIns="0" anchor="ctr" anchorCtr="1">
                  <a:spAutoFit/>
                </a:bodyPr>
                <a:lstStyle/>
                <a:p>
                  <a:pPr>
                    <a:defRPr sz="4400" b="1"/>
                  </a:pPr>
                  <a:r>
                    <a:rPr lang="tr-TR" sz="4400" b="1"/>
                    <a:t>Isparta</a:t>
                  </a:r>
                </a:p>
                <a:p>
                  <a:pPr>
                    <a:defRPr sz="4400" b="1"/>
                  </a:pPr>
                  <a:r>
                    <a:rPr lang="tr-TR" sz="4400" b="1"/>
                    <a:t>24.19</a:t>
                  </a:r>
                </a:p>
              </cx:txPr>
            </cx:dataLabel>
            <cx:dataLabel idx="2" pos="inEnd">
              <cx:txPr>
                <a:bodyPr spcFirstLastPara="1" vertOverflow="ellipsis" wrap="square" lIns="0" tIns="0" rIns="0" bIns="0" anchor="ctr" anchorCtr="1">
                  <a:spAutoFit/>
                </a:bodyPr>
                <a:lstStyle/>
                <a:p>
                  <a:pPr>
                    <a:defRPr sz="4000" b="1"/>
                  </a:pPr>
                  <a:r>
                    <a:rPr lang="tr-TR" sz="4000" b="1"/>
                    <a:t>Diğer</a:t>
                  </a:r>
                </a:p>
                <a:p>
                  <a:pPr>
                    <a:defRPr sz="4000" b="1"/>
                  </a:pPr>
                  <a:r>
                    <a:rPr lang="tr-TR" sz="4000" b="1"/>
                    <a:t>13.16</a:t>
                  </a:r>
                </a:p>
              </cx:txPr>
            </cx:dataLabel>
            <cx:dataLabel idx="3" pos="inEnd">
              <cx:txPr>
                <a:bodyPr spcFirstLastPara="1" vertOverflow="ellipsis" wrap="square" lIns="0" tIns="0" rIns="0" bIns="0" anchor="ctr" anchorCtr="1">
                  <a:spAutoFit/>
                </a:bodyPr>
                <a:lstStyle/>
                <a:p>
                  <a:pPr>
                    <a:defRPr sz="1900" b="1"/>
                  </a:pPr>
                  <a:r>
                    <a:rPr lang="tr-TR" sz="1900" b="1"/>
                    <a:t>Antalya</a:t>
                  </a:r>
                </a:p>
                <a:p>
                  <a:pPr>
                    <a:defRPr sz="1900" b="1"/>
                  </a:pPr>
                  <a:r>
                    <a:rPr lang="tr-TR" sz="1900" b="1"/>
                    <a:t>7.51</a:t>
                  </a:r>
                </a:p>
              </cx:txPr>
            </cx:dataLabel>
            <cx:dataLabel idx="4" pos="inEnd">
              <cx:txPr>
                <a:bodyPr spcFirstLastPara="1" vertOverflow="ellipsis" wrap="square" lIns="0" tIns="0" rIns="0" bIns="0" anchor="ctr" anchorCtr="1">
                  <a:spAutoFit/>
                </a:bodyPr>
                <a:lstStyle/>
                <a:p>
                  <a:pPr>
                    <a:defRPr sz="2800" b="1"/>
                  </a:pPr>
                  <a:r>
                    <a:rPr lang="tr-TR" sz="2800" b="1"/>
                    <a:t>İzmir</a:t>
                  </a:r>
                </a:p>
                <a:p>
                  <a:pPr>
                    <a:defRPr sz="2800" b="1"/>
                  </a:pPr>
                  <a:r>
                    <a:rPr lang="tr-TR" sz="2800" b="1"/>
                    <a:t>5.89</a:t>
                  </a:r>
                </a:p>
              </cx:txPr>
            </cx:dataLabel>
            <cx:dataLabel idx="5" pos="inEnd">
              <cx:txPr>
                <a:bodyPr spcFirstLastPara="1" vertOverflow="ellipsis" wrap="square" lIns="0" tIns="0" rIns="0" bIns="0" anchor="ctr" anchorCtr="1">
                  <a:spAutoFit/>
                </a:bodyPr>
                <a:lstStyle/>
                <a:p>
                  <a:pPr>
                    <a:defRPr sz="2800" b="1"/>
                  </a:pPr>
                  <a:r>
                    <a:rPr lang="tr-TR" sz="2800" b="1"/>
                    <a:t>Ankara</a:t>
                  </a:r>
                </a:p>
                <a:p>
                  <a:pPr>
                    <a:defRPr sz="2800" b="1"/>
                  </a:pPr>
                  <a:r>
                    <a:rPr lang="tr-TR" sz="2800" b="1"/>
                    <a:t>5.48</a:t>
                  </a:r>
                </a:p>
              </cx:txPr>
            </cx:dataLabel>
            <cx:dataLabel idx="6" pos="inEnd">
              <cx:txPr>
                <a:bodyPr spcFirstLastPara="1" vertOverflow="ellipsis" wrap="square" lIns="0" tIns="0" rIns="0" bIns="0" anchor="ctr" anchorCtr="1">
                  <a:spAutoFit/>
                </a:bodyPr>
                <a:lstStyle/>
                <a:p>
                  <a:pPr>
                    <a:defRPr sz="1700" b="1"/>
                  </a:pPr>
                  <a:r>
                    <a:rPr lang="tr-TR" sz="1700" b="1"/>
                    <a:t>Konya</a:t>
                  </a:r>
                </a:p>
                <a:p>
                  <a:pPr>
                    <a:defRPr sz="1700" b="1"/>
                  </a:pPr>
                  <a:r>
                    <a:rPr lang="tr-TR" sz="1700" b="1"/>
                    <a:t>3.88</a:t>
                  </a:r>
                </a:p>
              </cx:txPr>
            </cx:dataLabel>
            <cx:dataLabel idx="7" pos="inEnd">
              <cx:txPr>
                <a:bodyPr spcFirstLastPara="1" vertOverflow="ellipsis" wrap="square" lIns="0" tIns="0" rIns="0" bIns="0" anchor="ctr" anchorCtr="1">
                  <a:spAutoFit/>
                </a:bodyPr>
                <a:lstStyle/>
                <a:p>
                  <a:pPr>
                    <a:defRPr sz="1400" b="1"/>
                  </a:pPr>
                  <a:r>
                    <a:rPr lang="tr-TR" sz="1400" b="1"/>
                    <a:t>Burdur</a:t>
                  </a:r>
                </a:p>
                <a:p>
                  <a:pPr>
                    <a:defRPr sz="1400" b="1"/>
                  </a:pPr>
                  <a:r>
                    <a:rPr lang="tr-TR" sz="1400" b="1"/>
                    <a:t>3.56</a:t>
                  </a:r>
                </a:p>
              </cx:txPr>
            </cx:dataLabel>
            <cx:dataLabel idx="8" pos="inEnd">
              <cx:txPr>
                <a:bodyPr spcFirstLastPara="1" vertOverflow="ellipsis" wrap="square" lIns="0" tIns="0" rIns="0" bIns="0" anchor="ctr" anchorCtr="1">
                  <a:spAutoFit/>
                </a:bodyPr>
                <a:lstStyle/>
                <a:p>
                  <a:pPr>
                    <a:defRPr sz="1800" b="1"/>
                  </a:pPr>
                  <a:r>
                    <a:rPr lang="tr-TR" sz="1800" b="1"/>
                    <a:t>Denizli</a:t>
                  </a:r>
                </a:p>
                <a:p>
                  <a:pPr>
                    <a:defRPr sz="1800" b="1"/>
                  </a:pPr>
                  <a:r>
                    <a:rPr lang="tr-TR" sz="1800" b="1"/>
                    <a:t>2.86</a:t>
                  </a:r>
                </a:p>
              </cx:txPr>
            </cx:dataLabel>
            <cx:dataLabel idx="9" pos="inEnd">
              <cx:txPr>
                <a:bodyPr spcFirstLastPara="1" vertOverflow="ellipsis" wrap="square" lIns="0" tIns="0" rIns="0" bIns="0" anchor="ctr" anchorCtr="1">
                  <a:spAutoFit/>
                </a:bodyPr>
                <a:lstStyle/>
                <a:p>
                  <a:pPr>
                    <a:defRPr sz="1200" b="1"/>
                  </a:pPr>
                  <a:r>
                    <a:rPr lang="tr-TR" sz="1200" b="1"/>
                    <a:t>Bursa</a:t>
                  </a:r>
                </a:p>
                <a:p>
                  <a:pPr>
                    <a:defRPr sz="1200" b="1"/>
                  </a:pPr>
                  <a:r>
                    <a:rPr lang="tr-TR" sz="1200" b="1"/>
                    <a:t>1.89</a:t>
                  </a:r>
                </a:p>
              </cx:txPr>
            </cx:dataLabel>
          </cx:dataLabels>
          <cx:dataId val="0"/>
          <cx:layoutPr>
            <cx:parentLabelLayout val="overlapping"/>
          </cx:layoutPr>
        </cx:series>
      </cx:plotAreaRegion>
    </cx:plotArea>
  </cx:chart>
</cx:chartSpac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0.14741</cdr:x>
      <cdr:y>0.70638</cdr:y>
    </cdr:from>
    <cdr:to>
      <cdr:x>0.25872</cdr:x>
      <cdr:y>1</cdr:y>
    </cdr:to>
    <cdr:sp macro="" textlink="">
      <cdr:nvSpPr>
        <cdr:cNvPr id="2" name="Metin kutusu 1">
          <a:extLst xmlns:a="http://schemas.openxmlformats.org/drawingml/2006/main">
            <a:ext uri="{FF2B5EF4-FFF2-40B4-BE49-F238E27FC236}">
              <a16:creationId xmlns:a16="http://schemas.microsoft.com/office/drawing/2014/main" xmlns="" id="{9B15742D-7FF6-4EF9-8108-4DD1B86BE528}"/>
            </a:ext>
          </a:extLst>
        </cdr:cNvPr>
        <cdr:cNvSpPr txBox="1"/>
      </cdr:nvSpPr>
      <cdr:spPr>
        <a:xfrm xmlns:a="http://schemas.openxmlformats.org/drawingml/2006/main">
          <a:off x="1210918" y="311426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0.04255</cdr:x>
      <cdr:y>0.92052</cdr:y>
    </cdr:from>
    <cdr:to>
      <cdr:x>0.15386</cdr:x>
      <cdr:y>1</cdr:y>
    </cdr:to>
    <cdr:sp macro="" textlink="">
      <cdr:nvSpPr>
        <cdr:cNvPr id="3" name="Metin kutusu 2">
          <a:extLst xmlns:a="http://schemas.openxmlformats.org/drawingml/2006/main">
            <a:ext uri="{FF2B5EF4-FFF2-40B4-BE49-F238E27FC236}">
              <a16:creationId xmlns:a16="http://schemas.microsoft.com/office/drawing/2014/main" xmlns="" id="{98501319-C95F-4398-AFF8-859EDD6203B6}"/>
            </a:ext>
          </a:extLst>
        </cdr:cNvPr>
        <cdr:cNvSpPr txBox="1"/>
      </cdr:nvSpPr>
      <cdr:spPr>
        <a:xfrm xmlns:a="http://schemas.openxmlformats.org/drawingml/2006/main">
          <a:off x="349526" y="3392557"/>
          <a:ext cx="914400" cy="2929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0.0119</cdr:x>
      <cdr:y>0.92411</cdr:y>
    </cdr:from>
    <cdr:to>
      <cdr:x>0.12321</cdr:x>
      <cdr:y>1</cdr:y>
    </cdr:to>
    <cdr:sp macro="" textlink="">
      <cdr:nvSpPr>
        <cdr:cNvPr id="4" name="Metin kutusu 3">
          <a:extLst xmlns:a="http://schemas.openxmlformats.org/drawingml/2006/main">
            <a:ext uri="{FF2B5EF4-FFF2-40B4-BE49-F238E27FC236}">
              <a16:creationId xmlns:a16="http://schemas.microsoft.com/office/drawing/2014/main" xmlns="" id="{5BC67C3E-815C-4124-8CA3-0A20F3D00135}"/>
            </a:ext>
          </a:extLst>
        </cdr:cNvPr>
        <cdr:cNvSpPr txBox="1"/>
      </cdr:nvSpPr>
      <cdr:spPr>
        <a:xfrm xmlns:a="http://schemas.openxmlformats.org/drawingml/2006/main">
          <a:off x="97735" y="3405809"/>
          <a:ext cx="914400" cy="2796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sz="1100" dirty="0"/>
            <a:t>Kaynak:TÜİK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34BC4-EC24-4A48-B197-9BD8D325B0CC}" type="datetimeFigureOut">
              <a:rPr lang="tr-TR" smtClean="0"/>
              <a:t>20.05.2019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33F38-DE54-4D89-B222-CF1DA5D3B281}" type="slidenum">
              <a:rPr lang="tr-TR" smtClean="0"/>
              <a:t>‹#›</a:t>
            </a:fld>
            <a:endParaRPr lang="tr-TR"/>
          </a:p>
        </p:txBody>
      </p:sp>
    </p:spTree>
    <p:extLst>
      <p:ext uri="{BB962C8B-B14F-4D97-AF65-F5344CB8AC3E}">
        <p14:creationId xmlns:p14="http://schemas.microsoft.com/office/powerpoint/2010/main" val="102449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sdosb.com.t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kulturportali.gov.tr/portal/sakinsehirler"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yalvac.bel.tr/anasayfa"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ispartakulturturizm.gov.tr/TR-163065/lavanta-kokulu-koy.htm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avrazkayakmerkezi.org/"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isparta.edu.tr/sayfa/5526/tarihce"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uik.gov.tr/HbGetir.do?id=30677&amp;tb_id=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3</a:t>
            </a:fld>
            <a:endParaRPr lang="tr-TR"/>
          </a:p>
        </p:txBody>
      </p:sp>
    </p:spTree>
    <p:extLst>
      <p:ext uri="{BB962C8B-B14F-4D97-AF65-F5344CB8AC3E}">
        <p14:creationId xmlns:p14="http://schemas.microsoft.com/office/powerpoint/2010/main" val="394737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dirty="0" smtClean="0">
                <a:latin typeface="Arial" panose="020B0604020202020204" pitchFamily="34" charset="0"/>
                <a:cs typeface="Arial" panose="020B0604020202020204" pitchFamily="34" charset="0"/>
              </a:rPr>
              <a:t>İller Arası</a:t>
            </a:r>
            <a:r>
              <a:rPr lang="tr-TR" sz="1100" b="1" baseline="0" dirty="0" smtClean="0">
                <a:latin typeface="Arial" panose="020B0604020202020204" pitchFamily="34" charset="0"/>
                <a:cs typeface="Arial" panose="020B0604020202020204" pitchFamily="34" charset="0"/>
              </a:rPr>
              <a:t> Ticaret grafiği aşağıdaki kaynaktan yararlanılarak oluşturulmuştur: </a:t>
            </a:r>
          </a:p>
          <a:p>
            <a:r>
              <a:rPr lang="tr-TR" sz="1100" baseline="0" dirty="0" smtClean="0">
                <a:latin typeface="Arial" panose="020B0604020202020204" pitchFamily="34" charset="0"/>
                <a:cs typeface="Arial" panose="020B0604020202020204" pitchFamily="34" charset="0"/>
              </a:rPr>
              <a:t>T.C. Sanayi ve Teknoloji Bakanlığı (2019). Girişimci Bilgi Sistemi: İller Arası Ticaret. </a:t>
            </a:r>
            <a:r>
              <a:rPr lang="tr-TR" sz="1100" dirty="0" smtClean="0">
                <a:latin typeface="Arial" panose="020B0604020202020204" pitchFamily="34" charset="0"/>
                <a:cs typeface="Arial" panose="020B0604020202020204" pitchFamily="34" charset="0"/>
              </a:rPr>
              <a:t>https://gbs.sanayi.gov.tr/Raporlar/Sekt%C3%B6rler%20ve%20%C4%B0ller%20Aras%C4%B1%20Ticaret/%C4%B0ller%20Aras%C4%B1%20Ticaret_2016.xlsx, Erişim: 13.04.2019.</a:t>
            </a:r>
          </a:p>
          <a:p>
            <a:endParaRPr lang="tr-TR" sz="1100" dirty="0" smtClean="0">
              <a:latin typeface="Arial" panose="020B0604020202020204" pitchFamily="34" charset="0"/>
              <a:cs typeface="Arial" panose="020B0604020202020204" pitchFamily="34" charset="0"/>
            </a:endParaRPr>
          </a:p>
          <a:p>
            <a:r>
              <a:rPr lang="tr-TR" sz="1100" dirty="0" smtClean="0">
                <a:latin typeface="Arial" panose="020B0604020202020204" pitchFamily="34" charset="0"/>
                <a:cs typeface="Arial" panose="020B0604020202020204" pitchFamily="34" charset="0"/>
              </a:rPr>
              <a:t>Not:</a:t>
            </a:r>
            <a:r>
              <a:rPr lang="tr-TR" sz="1100" baseline="0" dirty="0" smtClean="0">
                <a:latin typeface="Arial" panose="020B0604020202020204" pitchFamily="34" charset="0"/>
                <a:cs typeface="Arial" panose="020B0604020202020204" pitchFamily="34" charset="0"/>
              </a:rPr>
              <a:t> Satış rakamlarında Hakkari ve Siirt değerleri mevcut değildir.</a:t>
            </a:r>
            <a:endParaRPr lang="tr-TR" sz="11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8B933F38-DE54-4D89-B222-CF1DA5D3B281}" type="slidenum">
              <a:rPr lang="tr-TR" smtClean="0"/>
              <a:t>25</a:t>
            </a:fld>
            <a:endParaRPr lang="tr-TR"/>
          </a:p>
        </p:txBody>
      </p:sp>
    </p:spTree>
    <p:extLst>
      <p:ext uri="{BB962C8B-B14F-4D97-AF65-F5344CB8AC3E}">
        <p14:creationId xmlns:p14="http://schemas.microsoft.com/office/powerpoint/2010/main" val="350190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BAKA</a:t>
            </a:r>
            <a:r>
              <a:rPr lang="tr-TR" baseline="0" dirty="0" smtClean="0"/>
              <a:t> 2017 ISPARTA YATIRIM DESTEK.</a:t>
            </a:r>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26</a:t>
            </a:fld>
            <a:endParaRPr lang="tr-TR"/>
          </a:p>
        </p:txBody>
      </p:sp>
    </p:spTree>
    <p:extLst>
      <p:ext uri="{BB962C8B-B14F-4D97-AF65-F5344CB8AC3E}">
        <p14:creationId xmlns:p14="http://schemas.microsoft.com/office/powerpoint/2010/main" val="231086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Kaynak: www.ıspartakulturturizm.gov.tr</a:t>
            </a:r>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27</a:t>
            </a:fld>
            <a:endParaRPr lang="tr-TR"/>
          </a:p>
        </p:txBody>
      </p:sp>
    </p:spTree>
    <p:extLst>
      <p:ext uri="{BB962C8B-B14F-4D97-AF65-F5344CB8AC3E}">
        <p14:creationId xmlns:p14="http://schemas.microsoft.com/office/powerpoint/2010/main" val="373773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mn-lt"/>
                <a:ea typeface="+mn-ea"/>
                <a:cs typeface="+mn-cs"/>
                <a:hlinkClick r:id="rId3"/>
              </a:rPr>
              <a:t>ISDOSB.COM</a:t>
            </a:r>
          </a:p>
          <a:p>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29</a:t>
            </a:fld>
            <a:endParaRPr lang="tr-TR"/>
          </a:p>
        </p:txBody>
      </p:sp>
    </p:spTree>
    <p:extLst>
      <p:ext uri="{BB962C8B-B14F-4D97-AF65-F5344CB8AC3E}">
        <p14:creationId xmlns:p14="http://schemas.microsoft.com/office/powerpoint/2010/main" val="270314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(TUIK), BAKA</a:t>
            </a:r>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30</a:t>
            </a:fld>
            <a:endParaRPr lang="tr-TR"/>
          </a:p>
        </p:txBody>
      </p:sp>
    </p:spTree>
    <p:extLst>
      <p:ext uri="{BB962C8B-B14F-4D97-AF65-F5344CB8AC3E}">
        <p14:creationId xmlns:p14="http://schemas.microsoft.com/office/powerpoint/2010/main" val="643249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Times New Roman" panose="02020603050405020304" pitchFamily="18" charset="0"/>
                <a:cs typeface="Times New Roman" panose="02020603050405020304" pitchFamily="18" charset="0"/>
              </a:rPr>
              <a:t>(TUİK 2016)</a:t>
            </a:r>
          </a:p>
          <a:p>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31</a:t>
            </a:fld>
            <a:endParaRPr lang="tr-TR"/>
          </a:p>
        </p:txBody>
      </p:sp>
    </p:spTree>
    <p:extLst>
      <p:ext uri="{BB962C8B-B14F-4D97-AF65-F5344CB8AC3E}">
        <p14:creationId xmlns:p14="http://schemas.microsoft.com/office/powerpoint/2010/main" val="4168055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baseline="0" dirty="0" smtClean="0">
                <a:latin typeface="Arial" panose="020B0604020202020204" pitchFamily="34" charset="0"/>
                <a:cs typeface="Arial" panose="020B0604020202020204" pitchFamily="34" charset="0"/>
              </a:rPr>
              <a:t>Isparta’nın İthalat ve İhracat grafiği aşağıdaki kaynaktan yararlanılarak oluşturulmuştur:</a:t>
            </a:r>
          </a:p>
          <a:p>
            <a:endParaRPr lang="tr-TR" sz="1100" baseline="0" dirty="0" smtClean="0">
              <a:latin typeface="Arial" panose="020B0604020202020204" pitchFamily="34" charset="0"/>
              <a:cs typeface="Arial" panose="020B0604020202020204" pitchFamily="34" charset="0"/>
            </a:endParaRPr>
          </a:p>
          <a:p>
            <a:r>
              <a:rPr lang="tr-TR" sz="1100" baseline="0" dirty="0" smtClean="0">
                <a:latin typeface="Arial" panose="020B0604020202020204" pitchFamily="34" charset="0"/>
                <a:cs typeface="Arial" panose="020B0604020202020204" pitchFamily="34" charset="0"/>
              </a:rPr>
              <a:t>TÜİK (2019). Konularına Göre İstatistikler: Dış Ticaret İstatistikleri. http://biruni.tuik.gov.tr/</a:t>
            </a:r>
            <a:r>
              <a:rPr lang="tr-TR" sz="1100" baseline="0" dirty="0" err="1" smtClean="0">
                <a:latin typeface="Arial" panose="020B0604020202020204" pitchFamily="34" charset="0"/>
                <a:cs typeface="Arial" panose="020B0604020202020204" pitchFamily="34" charset="0"/>
              </a:rPr>
              <a:t>disticaretapp</a:t>
            </a:r>
            <a:r>
              <a:rPr lang="tr-TR" sz="1100" baseline="0" dirty="0" smtClean="0">
                <a:latin typeface="Arial" panose="020B0604020202020204" pitchFamily="34" charset="0"/>
                <a:cs typeface="Arial" panose="020B0604020202020204" pitchFamily="34" charset="0"/>
              </a:rPr>
              <a:t>/</a:t>
            </a:r>
            <a:r>
              <a:rPr lang="tr-TR" sz="1100" baseline="0" dirty="0" err="1" smtClean="0">
                <a:latin typeface="Arial" panose="020B0604020202020204" pitchFamily="34" charset="0"/>
                <a:cs typeface="Arial" panose="020B0604020202020204" pitchFamily="34" charset="0"/>
              </a:rPr>
              <a:t>menu.zul</a:t>
            </a:r>
            <a:r>
              <a:rPr lang="tr-TR" sz="1100" baseline="0" dirty="0" smtClean="0">
                <a:latin typeface="Arial" panose="020B0604020202020204" pitchFamily="34" charset="0"/>
                <a:cs typeface="Arial" panose="020B0604020202020204" pitchFamily="34" charset="0"/>
              </a:rPr>
              <a:t>, Erişim: 14.04.2019.</a:t>
            </a:r>
            <a:endParaRPr lang="tr-TR" sz="11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8B933F38-DE54-4D89-B222-CF1DA5D3B281}" type="slidenum">
              <a:rPr lang="tr-TR" smtClean="0"/>
              <a:t>33</a:t>
            </a:fld>
            <a:endParaRPr lang="tr-TR"/>
          </a:p>
        </p:txBody>
      </p:sp>
    </p:spTree>
    <p:extLst>
      <p:ext uri="{BB962C8B-B14F-4D97-AF65-F5344CB8AC3E}">
        <p14:creationId xmlns:p14="http://schemas.microsoft.com/office/powerpoint/2010/main" val="344177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baseline="0" dirty="0" smtClean="0">
                <a:latin typeface="Arial" panose="020B0604020202020204" pitchFamily="34" charset="0"/>
                <a:cs typeface="Arial" panose="020B0604020202020204" pitchFamily="34" charset="0"/>
              </a:rPr>
              <a:t>Isparta’nın Dış Ticaret Ortakları tablosu aşağıdaki kaynaktan yararlanılarak oluşturulmuştur:</a:t>
            </a:r>
          </a:p>
          <a:p>
            <a:endParaRPr lang="tr-TR" sz="1100" baseline="0" dirty="0" smtClean="0">
              <a:latin typeface="Arial" panose="020B0604020202020204" pitchFamily="34" charset="0"/>
              <a:cs typeface="Arial" panose="020B0604020202020204" pitchFamily="34" charset="0"/>
            </a:endParaRPr>
          </a:p>
          <a:p>
            <a:r>
              <a:rPr lang="tr-TR" sz="1100" baseline="0" dirty="0" smtClean="0">
                <a:latin typeface="Arial" panose="020B0604020202020204" pitchFamily="34" charset="0"/>
                <a:cs typeface="Arial" panose="020B0604020202020204" pitchFamily="34" charset="0"/>
              </a:rPr>
              <a:t>TÜİK (2019). Konularına Göre İstatistikler: Dış Ticaret İstatistikleri. http://biruni.tuik.gov.tr/</a:t>
            </a:r>
            <a:r>
              <a:rPr lang="tr-TR" sz="1100" baseline="0" dirty="0" err="1" smtClean="0">
                <a:latin typeface="Arial" panose="020B0604020202020204" pitchFamily="34" charset="0"/>
                <a:cs typeface="Arial" panose="020B0604020202020204" pitchFamily="34" charset="0"/>
              </a:rPr>
              <a:t>disticaretapp</a:t>
            </a:r>
            <a:r>
              <a:rPr lang="tr-TR" sz="1100" baseline="0" dirty="0" smtClean="0">
                <a:latin typeface="Arial" panose="020B0604020202020204" pitchFamily="34" charset="0"/>
                <a:cs typeface="Arial" panose="020B0604020202020204" pitchFamily="34" charset="0"/>
              </a:rPr>
              <a:t>/</a:t>
            </a:r>
            <a:r>
              <a:rPr lang="tr-TR" sz="1100" baseline="0" dirty="0" err="1" smtClean="0">
                <a:latin typeface="Arial" panose="020B0604020202020204" pitchFamily="34" charset="0"/>
                <a:cs typeface="Arial" panose="020B0604020202020204" pitchFamily="34" charset="0"/>
              </a:rPr>
              <a:t>menu.zul</a:t>
            </a:r>
            <a:r>
              <a:rPr lang="tr-TR" sz="1100" baseline="0" dirty="0" smtClean="0">
                <a:latin typeface="Arial" panose="020B0604020202020204" pitchFamily="34" charset="0"/>
                <a:cs typeface="Arial" panose="020B0604020202020204" pitchFamily="34" charset="0"/>
              </a:rPr>
              <a:t>, Erişim: 14.04.2019.</a:t>
            </a:r>
            <a:endParaRPr lang="tr-TR" sz="1100" dirty="0" smtClean="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34</a:t>
            </a:fld>
            <a:endParaRPr lang="tr-TR"/>
          </a:p>
        </p:txBody>
      </p:sp>
    </p:spTree>
    <p:extLst>
      <p:ext uri="{BB962C8B-B14F-4D97-AF65-F5344CB8AC3E}">
        <p14:creationId xmlns:p14="http://schemas.microsoft.com/office/powerpoint/2010/main" val="408590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dirty="0" smtClean="0">
                <a:latin typeface="Arial" panose="020B0604020202020204" pitchFamily="34" charset="0"/>
                <a:cs typeface="Arial" panose="020B0604020202020204" pitchFamily="34" charset="0"/>
              </a:rPr>
              <a:t>TR61 Dış</a:t>
            </a:r>
            <a:r>
              <a:rPr lang="tr-TR" sz="1100" b="1" baseline="0" dirty="0" smtClean="0">
                <a:latin typeface="Arial" panose="020B0604020202020204" pitchFamily="34" charset="0"/>
                <a:cs typeface="Arial" panose="020B0604020202020204" pitchFamily="34" charset="0"/>
              </a:rPr>
              <a:t> Ticaret Ortakları tablosu aşağıdaki kaynaktan yararlanılarak oluşturulmuştur:</a:t>
            </a:r>
          </a:p>
          <a:p>
            <a:endParaRPr lang="tr-TR" sz="1100" dirty="0" smtClean="0">
              <a:latin typeface="Arial" panose="020B0604020202020204" pitchFamily="34" charset="0"/>
              <a:cs typeface="Arial" panose="020B0604020202020204" pitchFamily="34" charset="0"/>
            </a:endParaRPr>
          </a:p>
          <a:p>
            <a:r>
              <a:rPr lang="tr-TR" sz="1100" dirty="0" smtClean="0">
                <a:latin typeface="Arial" panose="020B0604020202020204" pitchFamily="34" charset="0"/>
                <a:cs typeface="Arial" panose="020B0604020202020204" pitchFamily="34" charset="0"/>
              </a:rPr>
              <a:t>TÜİK (2019). Konularına Göre İstatistikler: Dış Ticaret İstatistikleri. http://biruni.tuik.gov.tr/</a:t>
            </a:r>
            <a:r>
              <a:rPr lang="tr-TR" sz="1100" dirty="0" err="1" smtClean="0">
                <a:latin typeface="Arial" panose="020B0604020202020204" pitchFamily="34" charset="0"/>
                <a:cs typeface="Arial" panose="020B0604020202020204" pitchFamily="34" charset="0"/>
              </a:rPr>
              <a:t>disticaretapp</a:t>
            </a:r>
            <a:r>
              <a:rPr lang="tr-TR" sz="1100" dirty="0" smtClean="0">
                <a:latin typeface="Arial" panose="020B0604020202020204" pitchFamily="34" charset="0"/>
                <a:cs typeface="Arial" panose="020B0604020202020204" pitchFamily="34" charset="0"/>
              </a:rPr>
              <a:t>/</a:t>
            </a:r>
            <a:r>
              <a:rPr lang="tr-TR" sz="1100" dirty="0" err="1" smtClean="0">
                <a:latin typeface="Arial" panose="020B0604020202020204" pitchFamily="34" charset="0"/>
                <a:cs typeface="Arial" panose="020B0604020202020204" pitchFamily="34" charset="0"/>
              </a:rPr>
              <a:t>menu.zul</a:t>
            </a:r>
            <a:r>
              <a:rPr lang="tr-TR" sz="1100" dirty="0" smtClean="0">
                <a:latin typeface="Arial" panose="020B0604020202020204" pitchFamily="34" charset="0"/>
                <a:cs typeface="Arial" panose="020B0604020202020204" pitchFamily="34" charset="0"/>
              </a:rPr>
              <a:t>, Erişim: 14.04.2019.</a:t>
            </a:r>
          </a:p>
        </p:txBody>
      </p:sp>
      <p:sp>
        <p:nvSpPr>
          <p:cNvPr id="4" name="Slayt Numarası Yer Tutucusu 3"/>
          <p:cNvSpPr>
            <a:spLocks noGrp="1"/>
          </p:cNvSpPr>
          <p:nvPr>
            <p:ph type="sldNum" sz="quarter" idx="10"/>
          </p:nvPr>
        </p:nvSpPr>
        <p:spPr/>
        <p:txBody>
          <a:bodyPr/>
          <a:lstStyle/>
          <a:p>
            <a:fld id="{8B933F38-DE54-4D89-B222-CF1DA5D3B281}" type="slidenum">
              <a:rPr lang="tr-TR" smtClean="0"/>
              <a:t>35</a:t>
            </a:fld>
            <a:endParaRPr lang="tr-TR"/>
          </a:p>
        </p:txBody>
      </p:sp>
    </p:spTree>
    <p:extLst>
      <p:ext uri="{BB962C8B-B14F-4D97-AF65-F5344CB8AC3E}">
        <p14:creationId xmlns:p14="http://schemas.microsoft.com/office/powerpoint/2010/main" val="883037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dirty="0" smtClean="0">
                <a:latin typeface="Arial" panose="020B0604020202020204" pitchFamily="34" charset="0"/>
                <a:cs typeface="Arial" panose="020B0604020202020204" pitchFamily="34" charset="0"/>
              </a:rPr>
              <a:t>Isparta’nın</a:t>
            </a:r>
            <a:r>
              <a:rPr lang="tr-TR" sz="1100" b="1" baseline="0" dirty="0" smtClean="0">
                <a:latin typeface="Arial" panose="020B0604020202020204" pitchFamily="34" charset="0"/>
                <a:cs typeface="Arial" panose="020B0604020202020204" pitchFamily="34" charset="0"/>
              </a:rPr>
              <a:t> Dış Ticaretindeki İlk 10 Ürün tabloları aşağıdaki kaynaktan yararlanılarak oluşturulmuştur:</a:t>
            </a:r>
          </a:p>
          <a:p>
            <a:endParaRPr lang="tr-TR" sz="1100"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100" baseline="0" dirty="0" smtClean="0">
                <a:latin typeface="Arial" panose="020B0604020202020204" pitchFamily="34" charset="0"/>
                <a:cs typeface="Arial" panose="020B0604020202020204" pitchFamily="34" charset="0"/>
              </a:rPr>
              <a:t>TÜİK (2019). Konularına Göre İstatistikler: Dış Ticaret İstatistikleri. http://biruni.tuik.gov.tr/</a:t>
            </a:r>
            <a:r>
              <a:rPr lang="tr-TR" sz="1100" baseline="0" dirty="0" err="1" smtClean="0">
                <a:latin typeface="Arial" panose="020B0604020202020204" pitchFamily="34" charset="0"/>
                <a:cs typeface="Arial" panose="020B0604020202020204" pitchFamily="34" charset="0"/>
              </a:rPr>
              <a:t>disticaretapp</a:t>
            </a:r>
            <a:r>
              <a:rPr lang="tr-TR" sz="1100" baseline="0" dirty="0" smtClean="0">
                <a:latin typeface="Arial" panose="020B0604020202020204" pitchFamily="34" charset="0"/>
                <a:cs typeface="Arial" panose="020B0604020202020204" pitchFamily="34" charset="0"/>
              </a:rPr>
              <a:t>/</a:t>
            </a:r>
            <a:r>
              <a:rPr lang="tr-TR" sz="1100" baseline="0" dirty="0" err="1" smtClean="0">
                <a:latin typeface="Arial" panose="020B0604020202020204" pitchFamily="34" charset="0"/>
                <a:cs typeface="Arial" panose="020B0604020202020204" pitchFamily="34" charset="0"/>
              </a:rPr>
              <a:t>menu.zul</a:t>
            </a:r>
            <a:r>
              <a:rPr lang="tr-TR" sz="1100" baseline="0" dirty="0" smtClean="0">
                <a:latin typeface="Arial" panose="020B0604020202020204" pitchFamily="34" charset="0"/>
                <a:cs typeface="Arial" panose="020B0604020202020204" pitchFamily="34" charset="0"/>
              </a:rPr>
              <a:t>, Erişim: 14.04.2019.</a:t>
            </a:r>
            <a:endParaRPr lang="tr-TR" sz="1100" dirty="0" smtClean="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36</a:t>
            </a:fld>
            <a:endParaRPr lang="tr-TR"/>
          </a:p>
        </p:txBody>
      </p:sp>
    </p:spTree>
    <p:extLst>
      <p:ext uri="{BB962C8B-B14F-4D97-AF65-F5344CB8AC3E}">
        <p14:creationId xmlns:p14="http://schemas.microsoft.com/office/powerpoint/2010/main" val="62855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Kaynak: «Uluslararası Rekabet Araştırmaları Kurumu (URAK) tarafından “</a:t>
            </a:r>
            <a:r>
              <a:rPr lang="tr-TR" sz="1200" kern="1200" dirty="0" err="1" smtClean="0">
                <a:solidFill>
                  <a:schemeClr val="tx1"/>
                </a:solidFill>
                <a:effectLst/>
                <a:latin typeface="+mn-lt"/>
                <a:ea typeface="+mn-ea"/>
                <a:cs typeface="+mn-cs"/>
              </a:rPr>
              <a:t>İllerarası</a:t>
            </a:r>
            <a:r>
              <a:rPr lang="tr-TR" sz="1200" kern="1200" dirty="0" smtClean="0">
                <a:solidFill>
                  <a:schemeClr val="tx1"/>
                </a:solidFill>
                <a:effectLst/>
                <a:latin typeface="+mn-lt"/>
                <a:ea typeface="+mn-ea"/>
                <a:cs typeface="+mn-cs"/>
              </a:rPr>
              <a:t> Rekabetçilik Endeksi-2018»</a:t>
            </a:r>
            <a:endParaRPr lang="tr-TR" dirty="0" smtClean="0"/>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11</a:t>
            </a:fld>
            <a:endParaRPr lang="tr-TR"/>
          </a:p>
        </p:txBody>
      </p:sp>
    </p:spTree>
    <p:extLst>
      <p:ext uri="{BB962C8B-B14F-4D97-AF65-F5344CB8AC3E}">
        <p14:creationId xmlns:p14="http://schemas.microsoft.com/office/powerpoint/2010/main" val="4069417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dirty="0" smtClean="0">
                <a:latin typeface="Arial" panose="020B0604020202020204" pitchFamily="34" charset="0"/>
                <a:cs typeface="Arial" panose="020B0604020202020204" pitchFamily="34" charset="0"/>
              </a:rPr>
              <a:t>Ürünlere göre Isparta,</a:t>
            </a:r>
            <a:r>
              <a:rPr lang="tr-TR" sz="1100" b="1" baseline="0" dirty="0" smtClean="0">
                <a:latin typeface="Arial" panose="020B0604020202020204" pitchFamily="34" charset="0"/>
                <a:cs typeface="Arial" panose="020B0604020202020204" pitchFamily="34" charset="0"/>
              </a:rPr>
              <a:t> Antalya ve Burdur’un İhracatı aşağıdaki kaynaktan yararlanılarak oluşturulmuştur:</a:t>
            </a:r>
            <a:endParaRPr lang="tr-TR" sz="1100" b="1" dirty="0" smtClean="0">
              <a:latin typeface="Arial" panose="020B0604020202020204" pitchFamily="34" charset="0"/>
              <a:cs typeface="Arial" panose="020B0604020202020204" pitchFamily="34" charset="0"/>
            </a:endParaRPr>
          </a:p>
          <a:p>
            <a:r>
              <a:rPr lang="tr-TR" sz="1100" dirty="0" smtClean="0">
                <a:latin typeface="Arial" panose="020B0604020202020204" pitchFamily="34" charset="0"/>
                <a:cs typeface="Arial" panose="020B0604020202020204" pitchFamily="34" charset="0"/>
              </a:rPr>
              <a:t>TÜİK (2019). Konularına Göre İstatistikler: Dış Ticaret İstatistikleri. http://biruni.tuik.gov.tr/</a:t>
            </a:r>
            <a:r>
              <a:rPr lang="tr-TR" sz="1100" dirty="0" err="1" smtClean="0">
                <a:latin typeface="Arial" panose="020B0604020202020204" pitchFamily="34" charset="0"/>
                <a:cs typeface="Arial" panose="020B0604020202020204" pitchFamily="34" charset="0"/>
              </a:rPr>
              <a:t>disticaretapp</a:t>
            </a:r>
            <a:r>
              <a:rPr lang="tr-TR" sz="1100" dirty="0" smtClean="0">
                <a:latin typeface="Arial" panose="020B0604020202020204" pitchFamily="34" charset="0"/>
                <a:cs typeface="Arial" panose="020B0604020202020204" pitchFamily="34" charset="0"/>
              </a:rPr>
              <a:t>/</a:t>
            </a:r>
            <a:r>
              <a:rPr lang="tr-TR" sz="1100" dirty="0" err="1" smtClean="0">
                <a:latin typeface="Arial" panose="020B0604020202020204" pitchFamily="34" charset="0"/>
                <a:cs typeface="Arial" panose="020B0604020202020204" pitchFamily="34" charset="0"/>
              </a:rPr>
              <a:t>menu.zul</a:t>
            </a:r>
            <a:r>
              <a:rPr lang="tr-TR" sz="1100" dirty="0" smtClean="0">
                <a:latin typeface="Arial" panose="020B0604020202020204" pitchFamily="34" charset="0"/>
                <a:cs typeface="Arial" panose="020B0604020202020204" pitchFamily="34" charset="0"/>
              </a:rPr>
              <a:t>, Erişim: 14.04.2019.</a:t>
            </a:r>
          </a:p>
        </p:txBody>
      </p:sp>
      <p:sp>
        <p:nvSpPr>
          <p:cNvPr id="4" name="Slayt Numarası Yer Tutucusu 3"/>
          <p:cNvSpPr>
            <a:spLocks noGrp="1"/>
          </p:cNvSpPr>
          <p:nvPr>
            <p:ph type="sldNum" sz="quarter" idx="10"/>
          </p:nvPr>
        </p:nvSpPr>
        <p:spPr/>
        <p:txBody>
          <a:bodyPr/>
          <a:lstStyle/>
          <a:p>
            <a:fld id="{8B933F38-DE54-4D89-B222-CF1DA5D3B281}" type="slidenum">
              <a:rPr lang="tr-TR" smtClean="0"/>
              <a:t>37</a:t>
            </a:fld>
            <a:endParaRPr lang="tr-TR"/>
          </a:p>
        </p:txBody>
      </p:sp>
    </p:spTree>
    <p:extLst>
      <p:ext uri="{BB962C8B-B14F-4D97-AF65-F5344CB8AC3E}">
        <p14:creationId xmlns:p14="http://schemas.microsoft.com/office/powerpoint/2010/main" val="982131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(BDDK 2017)</a:t>
            </a:r>
          </a:p>
          <a:p>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39</a:t>
            </a:fld>
            <a:endParaRPr lang="tr-TR"/>
          </a:p>
        </p:txBody>
      </p:sp>
    </p:spTree>
    <p:extLst>
      <p:ext uri="{BB962C8B-B14F-4D97-AF65-F5344CB8AC3E}">
        <p14:creationId xmlns:p14="http://schemas.microsoft.com/office/powerpoint/2010/main" val="2559603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(BDDK 2018)</a:t>
            </a:r>
          </a:p>
          <a:p>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40</a:t>
            </a:fld>
            <a:endParaRPr lang="tr-TR"/>
          </a:p>
        </p:txBody>
      </p:sp>
    </p:spTree>
    <p:extLst>
      <p:ext uri="{BB962C8B-B14F-4D97-AF65-F5344CB8AC3E}">
        <p14:creationId xmlns:p14="http://schemas.microsoft.com/office/powerpoint/2010/main" val="1271437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TBB RİSK</a:t>
            </a:r>
            <a:r>
              <a:rPr lang="tr-TR" baseline="0" dirty="0" smtClean="0"/>
              <a:t> MERKEZİ</a:t>
            </a:r>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41</a:t>
            </a:fld>
            <a:endParaRPr lang="tr-TR"/>
          </a:p>
        </p:txBody>
      </p:sp>
    </p:spTree>
    <p:extLst>
      <p:ext uri="{BB962C8B-B14F-4D97-AF65-F5344CB8AC3E}">
        <p14:creationId xmlns:p14="http://schemas.microsoft.com/office/powerpoint/2010/main" val="276605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TBB RİSK</a:t>
            </a:r>
            <a:r>
              <a:rPr lang="tr-TR" baseline="0" dirty="0" smtClean="0"/>
              <a:t> MERKEZİ</a:t>
            </a:r>
            <a:endParaRPr lang="tr-TR" dirty="0"/>
          </a:p>
        </p:txBody>
      </p:sp>
      <p:sp>
        <p:nvSpPr>
          <p:cNvPr id="4" name="Slayt Numarası Yer Tutucusu 3"/>
          <p:cNvSpPr>
            <a:spLocks noGrp="1"/>
          </p:cNvSpPr>
          <p:nvPr>
            <p:ph type="sldNum" sz="quarter" idx="10"/>
          </p:nvPr>
        </p:nvSpPr>
        <p:spPr/>
        <p:txBody>
          <a:bodyPr/>
          <a:lstStyle/>
          <a:p>
            <a:fld id="{F2E4CA65-A065-40D7-BD58-BD8DCA6929E7}" type="slidenum">
              <a:rPr lang="tr-TR" smtClean="0"/>
              <a:t>42</a:t>
            </a:fld>
            <a:endParaRPr lang="tr-TR"/>
          </a:p>
        </p:txBody>
      </p:sp>
    </p:spTree>
    <p:extLst>
      <p:ext uri="{BB962C8B-B14F-4D97-AF65-F5344CB8AC3E}">
        <p14:creationId xmlns:p14="http://schemas.microsoft.com/office/powerpoint/2010/main" val="3050898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44</a:t>
            </a:fld>
            <a:endParaRPr lang="tr-TR"/>
          </a:p>
        </p:txBody>
      </p:sp>
    </p:spTree>
    <p:extLst>
      <p:ext uri="{BB962C8B-B14F-4D97-AF65-F5344CB8AC3E}">
        <p14:creationId xmlns:p14="http://schemas.microsoft.com/office/powerpoint/2010/main" val="2682104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Kaynak: </a:t>
            </a:r>
            <a:r>
              <a:rPr lang="tr-TR" sz="1200" dirty="0" smtClean="0"/>
              <a:t>TÜİK: İl Göstergeleri-2018. </a:t>
            </a: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52</a:t>
            </a:fld>
            <a:endParaRPr lang="tr-TR"/>
          </a:p>
        </p:txBody>
      </p:sp>
    </p:spTree>
    <p:extLst>
      <p:ext uri="{BB962C8B-B14F-4D97-AF65-F5344CB8AC3E}">
        <p14:creationId xmlns:p14="http://schemas.microsoft.com/office/powerpoint/2010/main" val="4127370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Kaynak: </a:t>
            </a:r>
            <a:r>
              <a:rPr lang="tr-TR" sz="1200" dirty="0" smtClean="0"/>
              <a:t>Batı Akdeniz Kalkınma Ajansı: Batı Akdeniz Bölgesi Ekonomik Göstergeler, Nisan 2018</a:t>
            </a: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54</a:t>
            </a:fld>
            <a:endParaRPr lang="tr-TR"/>
          </a:p>
        </p:txBody>
      </p:sp>
    </p:spTree>
    <p:extLst>
      <p:ext uri="{BB962C8B-B14F-4D97-AF65-F5344CB8AC3E}">
        <p14:creationId xmlns:p14="http://schemas.microsoft.com/office/powerpoint/2010/main" val="163754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t>Kaynak: </a:t>
            </a:r>
            <a:r>
              <a:rPr lang="tr-TR" sz="1200" dirty="0" smtClean="0"/>
              <a:t>TÜİK: İl Gösterge.</a:t>
            </a:r>
          </a:p>
          <a:p>
            <a:r>
              <a:rPr lang="tr-TR" sz="1200" dirty="0" smtClean="0"/>
              <a:t>Isparta İl Kültür ve Turizm Müdürlüğü </a:t>
            </a: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56</a:t>
            </a:fld>
            <a:endParaRPr lang="tr-TR"/>
          </a:p>
        </p:txBody>
      </p:sp>
    </p:spTree>
    <p:extLst>
      <p:ext uri="{BB962C8B-B14F-4D97-AF65-F5344CB8AC3E}">
        <p14:creationId xmlns:p14="http://schemas.microsoft.com/office/powerpoint/2010/main" val="565602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Kaynak: </a:t>
            </a:r>
            <a:r>
              <a:rPr lang="tr-TR" dirty="0" smtClean="0"/>
              <a:t>Isparta İl Kültür ve Turizm Müdürlüğü </a:t>
            </a: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57</a:t>
            </a:fld>
            <a:endParaRPr lang="tr-TR"/>
          </a:p>
        </p:txBody>
      </p:sp>
    </p:spTree>
    <p:extLst>
      <p:ext uri="{BB962C8B-B14F-4D97-AF65-F5344CB8AC3E}">
        <p14:creationId xmlns:p14="http://schemas.microsoft.com/office/powerpoint/2010/main" val="18853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Kaynak: «Uluslararası Rekabet Araştırmaları Kurumu (URAK) tarafından “</a:t>
            </a:r>
            <a:r>
              <a:rPr lang="tr-TR" sz="1200" kern="1200" dirty="0" err="1" smtClean="0">
                <a:solidFill>
                  <a:schemeClr val="tx1"/>
                </a:solidFill>
                <a:effectLst/>
                <a:latin typeface="+mn-lt"/>
                <a:ea typeface="+mn-ea"/>
                <a:cs typeface="+mn-cs"/>
              </a:rPr>
              <a:t>İllerarası</a:t>
            </a:r>
            <a:r>
              <a:rPr lang="tr-TR" sz="1200" kern="1200" dirty="0" smtClean="0">
                <a:solidFill>
                  <a:schemeClr val="tx1"/>
                </a:solidFill>
                <a:effectLst/>
                <a:latin typeface="+mn-lt"/>
                <a:ea typeface="+mn-ea"/>
                <a:cs typeface="+mn-cs"/>
              </a:rPr>
              <a:t> Rekabetçilik Endeksi-2018»</a:t>
            </a:r>
            <a:endParaRPr lang="tr-TR" dirty="0" smtClean="0"/>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12</a:t>
            </a:fld>
            <a:endParaRPr lang="tr-TR"/>
          </a:p>
        </p:txBody>
      </p:sp>
    </p:spTree>
    <p:extLst>
      <p:ext uri="{BB962C8B-B14F-4D97-AF65-F5344CB8AC3E}">
        <p14:creationId xmlns:p14="http://schemas.microsoft.com/office/powerpoint/2010/main" val="3490422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Kaynak: </a:t>
            </a:r>
            <a:r>
              <a:rPr lang="tr-TR" dirty="0" smtClean="0">
                <a:hlinkClick r:id="rId3"/>
              </a:rPr>
              <a:t>https://www.kulturportali.gov.tr/portal/sakinsehirler</a:t>
            </a:r>
            <a:r>
              <a:rPr lang="tr-TR" dirty="0" smtClean="0"/>
              <a:t>, 10 Mayıs 2019.</a:t>
            </a:r>
          </a:p>
          <a:p>
            <a:r>
              <a:rPr lang="tr-TR" dirty="0" smtClean="0"/>
              <a:t>Kaynak: </a:t>
            </a:r>
            <a:r>
              <a:rPr lang="tr-TR" dirty="0" smtClean="0">
                <a:hlinkClick r:id="rId4"/>
              </a:rPr>
              <a:t>https://www.yalvac.bel.tr/anasayfa</a:t>
            </a:r>
            <a:r>
              <a:rPr lang="tr-TR" dirty="0" smtClean="0"/>
              <a:t>, 10 Mayıs 2019.</a:t>
            </a:r>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59</a:t>
            </a:fld>
            <a:endParaRPr lang="tr-TR"/>
          </a:p>
        </p:txBody>
      </p:sp>
    </p:spTree>
    <p:extLst>
      <p:ext uri="{BB962C8B-B14F-4D97-AF65-F5344CB8AC3E}">
        <p14:creationId xmlns:p14="http://schemas.microsoft.com/office/powerpoint/2010/main" val="1608671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Kaynak: </a:t>
            </a:r>
            <a:r>
              <a:rPr lang="tr-TR" dirty="0" smtClean="0"/>
              <a:t>Isparta İl Kültür ve Turizm Müdürlüğü </a:t>
            </a: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60</a:t>
            </a:fld>
            <a:endParaRPr lang="tr-TR"/>
          </a:p>
        </p:txBody>
      </p:sp>
    </p:spTree>
    <p:extLst>
      <p:ext uri="{BB962C8B-B14F-4D97-AF65-F5344CB8AC3E}">
        <p14:creationId xmlns:p14="http://schemas.microsoft.com/office/powerpoint/2010/main" val="245184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i="0" u="none" dirty="0" smtClean="0">
                <a:solidFill>
                  <a:schemeClr val="tx1"/>
                </a:solidFill>
                <a:hlinkClick r:id="rId3"/>
              </a:rPr>
              <a:t>Kaynak: http://www.ispartakulturturizm.gov.tr/TR-163065/lavanta-kokulu-koy.html</a:t>
            </a:r>
            <a:endParaRPr lang="tr-TR" i="0" u="none" dirty="0">
              <a:solidFill>
                <a:schemeClr val="tx1"/>
              </a:solidFill>
            </a:endParaRPr>
          </a:p>
        </p:txBody>
      </p:sp>
      <p:sp>
        <p:nvSpPr>
          <p:cNvPr id="4" name="Slayt Numarası Yer Tutucusu 3"/>
          <p:cNvSpPr>
            <a:spLocks noGrp="1"/>
          </p:cNvSpPr>
          <p:nvPr>
            <p:ph type="sldNum" sz="quarter" idx="10"/>
          </p:nvPr>
        </p:nvSpPr>
        <p:spPr/>
        <p:txBody>
          <a:bodyPr/>
          <a:lstStyle/>
          <a:p>
            <a:fld id="{8B933F38-DE54-4D89-B222-CF1DA5D3B281}" type="slidenum">
              <a:rPr lang="tr-TR" smtClean="0"/>
              <a:t>67</a:t>
            </a:fld>
            <a:endParaRPr lang="tr-TR"/>
          </a:p>
        </p:txBody>
      </p:sp>
    </p:spTree>
    <p:extLst>
      <p:ext uri="{BB962C8B-B14F-4D97-AF65-F5344CB8AC3E}">
        <p14:creationId xmlns:p14="http://schemas.microsoft.com/office/powerpoint/2010/main" val="3959823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Kaynak: </a:t>
            </a:r>
            <a:r>
              <a:rPr lang="tr-TR" dirty="0" smtClean="0">
                <a:hlinkClick r:id="rId3"/>
              </a:rPr>
              <a:t>https://davrazkayakmerkezi.org/</a:t>
            </a:r>
            <a:r>
              <a:rPr lang="tr-TR" dirty="0" smtClean="0"/>
              <a:t>, 10 Mayıs 2019.</a:t>
            </a:r>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69</a:t>
            </a:fld>
            <a:endParaRPr lang="tr-TR"/>
          </a:p>
        </p:txBody>
      </p:sp>
    </p:spTree>
    <p:extLst>
      <p:ext uri="{BB962C8B-B14F-4D97-AF65-F5344CB8AC3E}">
        <p14:creationId xmlns:p14="http://schemas.microsoft.com/office/powerpoint/2010/main" val="2897241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Kaynak: </a:t>
            </a:r>
            <a:r>
              <a:rPr lang="tr-TR" dirty="0" smtClean="0"/>
              <a:t>Yükseköğretim Bilgi Yönetim Sistemi</a:t>
            </a:r>
          </a:p>
          <a:p>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75</a:t>
            </a:fld>
            <a:endParaRPr lang="tr-TR"/>
          </a:p>
        </p:txBody>
      </p:sp>
    </p:spTree>
    <p:extLst>
      <p:ext uri="{BB962C8B-B14F-4D97-AF65-F5344CB8AC3E}">
        <p14:creationId xmlns:p14="http://schemas.microsoft.com/office/powerpoint/2010/main" val="2797826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Kaynak:</a:t>
            </a:r>
            <a:r>
              <a:rPr lang="tr-TR" dirty="0" err="1" smtClean="0">
                <a:hlinkClick r:id="rId3"/>
              </a:rPr>
              <a:t>https</a:t>
            </a:r>
            <a:r>
              <a:rPr lang="tr-TR" dirty="0" smtClean="0">
                <a:hlinkClick r:id="rId3"/>
              </a:rPr>
              <a:t>://www.isparta.edu.tr/sayfa/5526/</a:t>
            </a:r>
            <a:r>
              <a:rPr lang="tr-TR" dirty="0" err="1" smtClean="0">
                <a:hlinkClick r:id="rId3"/>
              </a:rPr>
              <a:t>tarihce</a:t>
            </a:r>
            <a:r>
              <a:rPr lang="tr-TR" dirty="0" smtClean="0"/>
              <a:t>.</a:t>
            </a:r>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76</a:t>
            </a:fld>
            <a:endParaRPr lang="tr-TR"/>
          </a:p>
        </p:txBody>
      </p:sp>
    </p:spTree>
    <p:extLst>
      <p:ext uri="{BB962C8B-B14F-4D97-AF65-F5344CB8AC3E}">
        <p14:creationId xmlns:p14="http://schemas.microsoft.com/office/powerpoint/2010/main" val="3291126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B933F38-DE54-4D89-B222-CF1DA5D3B281}" type="slidenum">
              <a:rPr lang="tr-TR" smtClean="0"/>
              <a:t>77</a:t>
            </a:fld>
            <a:endParaRPr lang="tr-TR"/>
          </a:p>
        </p:txBody>
      </p:sp>
    </p:spTree>
    <p:extLst>
      <p:ext uri="{BB962C8B-B14F-4D97-AF65-F5344CB8AC3E}">
        <p14:creationId xmlns:p14="http://schemas.microsoft.com/office/powerpoint/2010/main" val="1385176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89C0C94-1200-4065-9476-6750645A0EF6}" type="slidenum">
              <a:rPr lang="tr-TR" smtClean="0"/>
              <a:t>81</a:t>
            </a:fld>
            <a:endParaRPr lang="tr-TR"/>
          </a:p>
        </p:txBody>
      </p:sp>
    </p:spTree>
    <p:extLst>
      <p:ext uri="{BB962C8B-B14F-4D97-AF65-F5344CB8AC3E}">
        <p14:creationId xmlns:p14="http://schemas.microsoft.com/office/powerpoint/2010/main" val="56175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Kaynak: Kürşat Çınar ve Tekin Köse, «Türkiye’de Kadın Güçlenmesini Belirleyici Unsurlar: Çok Düzeyli Bir Analiz» 2019. </a:t>
            </a:r>
            <a:endParaRPr lang="tr-TR" dirty="0"/>
          </a:p>
        </p:txBody>
      </p:sp>
      <p:sp>
        <p:nvSpPr>
          <p:cNvPr id="4" name="Slayt Numarası Yer Tutucusu 3"/>
          <p:cNvSpPr>
            <a:spLocks noGrp="1"/>
          </p:cNvSpPr>
          <p:nvPr>
            <p:ph type="sldNum" sz="quarter" idx="10"/>
          </p:nvPr>
        </p:nvSpPr>
        <p:spPr/>
        <p:txBody>
          <a:bodyPr/>
          <a:lstStyle/>
          <a:p>
            <a:fld id="{8B933F38-DE54-4D89-B222-CF1DA5D3B281}" type="slidenum">
              <a:rPr lang="tr-TR" smtClean="0"/>
              <a:t>13</a:t>
            </a:fld>
            <a:endParaRPr lang="tr-TR"/>
          </a:p>
        </p:txBody>
      </p:sp>
    </p:spTree>
    <p:extLst>
      <p:ext uri="{BB962C8B-B14F-4D97-AF65-F5344CB8AC3E}">
        <p14:creationId xmlns:p14="http://schemas.microsoft.com/office/powerpoint/2010/main" val="177692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BD1D671-FA57-4757-81ED-22D04EB6AF88}" type="slidenum">
              <a:rPr lang="tr-TR" smtClean="0"/>
              <a:pPr/>
              <a:t>18</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100" b="0" dirty="0" smtClean="0">
                <a:latin typeface="Arial" panose="020B0604020202020204" pitchFamily="34" charset="0"/>
                <a:cs typeface="Arial" panose="020B0604020202020204" pitchFamily="34" charset="0"/>
              </a:rPr>
              <a:t>Kişi  başına gayri</a:t>
            </a:r>
            <a:r>
              <a:rPr lang="tr-TR" sz="1100" b="0" baseline="0" dirty="0" smtClean="0">
                <a:latin typeface="Arial" panose="020B0604020202020204" pitchFamily="34" charset="0"/>
                <a:cs typeface="Arial" panose="020B0604020202020204" pitchFamily="34" charset="0"/>
              </a:rPr>
              <a:t> safi katma değer değişkeni aşağıdaki kaynaklardan yararlanılarak oluşturulmuş ve grafiğe aktarılmıştır:</a:t>
            </a:r>
            <a:endParaRPr lang="tr-TR" sz="1100" b="0" dirty="0" smtClean="0">
              <a:latin typeface="Arial" panose="020B0604020202020204" pitchFamily="34" charset="0"/>
              <a:cs typeface="Arial" panose="020B0604020202020204" pitchFamily="34" charset="0"/>
            </a:endParaRPr>
          </a:p>
          <a:p>
            <a:pPr algn="just"/>
            <a:r>
              <a:rPr lang="tr-TR" sz="1100" b="0" dirty="0" smtClean="0">
                <a:latin typeface="Arial" panose="020B0604020202020204" pitchFamily="34" charset="0"/>
                <a:cs typeface="Arial" panose="020B0604020202020204" pitchFamily="34" charset="0"/>
              </a:rPr>
              <a:t>Gayri</a:t>
            </a:r>
            <a:r>
              <a:rPr lang="tr-TR" sz="1100" b="0" baseline="0" dirty="0" smtClean="0">
                <a:latin typeface="Arial" panose="020B0604020202020204" pitchFamily="34" charset="0"/>
                <a:cs typeface="Arial" panose="020B0604020202020204" pitchFamily="34" charset="0"/>
              </a:rPr>
              <a:t> Safi Katma Değer: TÜİK (2019). Bölgesel Hesaplar: Gayri Safi Yurtiçi Hasıla, Değer (2009 Bazlı). https://biruni.tuik.gov.tr/medas/?kn=116&amp;locale=tr, Erişim: 13.04.2019.</a:t>
            </a:r>
          </a:p>
          <a:p>
            <a:pPr algn="just"/>
            <a:r>
              <a:rPr lang="tr-TR" sz="1100" b="0" baseline="0" dirty="0" smtClean="0">
                <a:latin typeface="Arial" panose="020B0604020202020204" pitchFamily="34" charset="0"/>
                <a:cs typeface="Arial" panose="020B0604020202020204" pitchFamily="34" charset="0"/>
              </a:rPr>
              <a:t>Nüfus: TÜİK (2019). Adrese Dayalı Nüfus Kayıt Sistemi. http://www.tuik.gov.tr/</a:t>
            </a:r>
            <a:r>
              <a:rPr lang="tr-TR" sz="1100" b="0" baseline="0" dirty="0" err="1" smtClean="0">
                <a:latin typeface="Arial" panose="020B0604020202020204" pitchFamily="34" charset="0"/>
                <a:cs typeface="Arial" panose="020B0604020202020204" pitchFamily="34" charset="0"/>
              </a:rPr>
              <a:t>PreIstatistikTablo.do?istab_id</a:t>
            </a:r>
            <a:r>
              <a:rPr lang="tr-TR" sz="1100" b="0" baseline="0" dirty="0" smtClean="0">
                <a:latin typeface="Arial" panose="020B0604020202020204" pitchFamily="34" charset="0"/>
                <a:cs typeface="Arial" panose="020B0604020202020204" pitchFamily="34" charset="0"/>
              </a:rPr>
              <a:t>=1590, Erişim: 13.04.2019.</a:t>
            </a:r>
          </a:p>
          <a:p>
            <a:pPr algn="just"/>
            <a:endParaRPr lang="tr-TR" sz="1100" b="0" baseline="0" dirty="0" smtClean="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8B933F38-DE54-4D89-B222-CF1DA5D3B281}" type="slidenum">
              <a:rPr lang="tr-TR" smtClean="0"/>
              <a:t>21</a:t>
            </a:fld>
            <a:endParaRPr lang="tr-TR"/>
          </a:p>
        </p:txBody>
      </p:sp>
    </p:spTree>
    <p:extLst>
      <p:ext uri="{BB962C8B-B14F-4D97-AF65-F5344CB8AC3E}">
        <p14:creationId xmlns:p14="http://schemas.microsoft.com/office/powerpoint/2010/main" val="178143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baseline="0" dirty="0" smtClean="0">
                <a:latin typeface="Arial" panose="020B0604020202020204" pitchFamily="34" charset="0"/>
                <a:cs typeface="Arial" panose="020B0604020202020204" pitchFamily="34" charset="0"/>
              </a:rPr>
              <a:t>Katma değerin </a:t>
            </a:r>
            <a:r>
              <a:rPr lang="tr-TR" sz="1100" b="1" baseline="0" dirty="0" err="1" smtClean="0">
                <a:latin typeface="Arial" panose="020B0604020202020204" pitchFamily="34" charset="0"/>
                <a:cs typeface="Arial" panose="020B0604020202020204" pitchFamily="34" charset="0"/>
              </a:rPr>
              <a:t>sektörel</a:t>
            </a:r>
            <a:r>
              <a:rPr lang="tr-TR" sz="1100" b="1" baseline="0" dirty="0" smtClean="0">
                <a:latin typeface="Arial" panose="020B0604020202020204" pitchFamily="34" charset="0"/>
                <a:cs typeface="Arial" panose="020B0604020202020204" pitchFamily="34" charset="0"/>
              </a:rPr>
              <a:t> dağılımı grafiği aşağıdaki kaynaktan yararlanılarak oluşturulmuştur:</a:t>
            </a:r>
          </a:p>
          <a:p>
            <a:r>
              <a:rPr lang="tr-TR" sz="1100" baseline="0" dirty="0" smtClean="0">
                <a:latin typeface="Arial" panose="020B0604020202020204" pitchFamily="34" charset="0"/>
                <a:cs typeface="Arial" panose="020B0604020202020204" pitchFamily="34" charset="0"/>
              </a:rPr>
              <a:t>TÜİK (2019). Bölgesel Hesaplar: Sektörlerin Gayri Safi Yurt </a:t>
            </a:r>
            <a:r>
              <a:rPr lang="tr-TR" sz="1100" baseline="0" dirty="0" err="1" smtClean="0">
                <a:latin typeface="Arial" panose="020B0604020202020204" pitchFamily="34" charset="0"/>
                <a:cs typeface="Arial" panose="020B0604020202020204" pitchFamily="34" charset="0"/>
              </a:rPr>
              <a:t>Içi</a:t>
            </a:r>
            <a:r>
              <a:rPr lang="tr-TR" sz="1100" baseline="0" dirty="0" smtClean="0">
                <a:latin typeface="Arial" panose="020B0604020202020204" pitchFamily="34" charset="0"/>
                <a:cs typeface="Arial" panose="020B0604020202020204" pitchFamily="34" charset="0"/>
              </a:rPr>
              <a:t> Hasıla İçindeki Payı (2009 Bazlı). https://biruni.tuik.gov.tr/medas/?kn=116&amp;locale=tr, Erişim: 13.04.2019.</a:t>
            </a:r>
          </a:p>
        </p:txBody>
      </p:sp>
      <p:sp>
        <p:nvSpPr>
          <p:cNvPr id="4" name="Slayt Numarası Yer Tutucusu 3"/>
          <p:cNvSpPr>
            <a:spLocks noGrp="1"/>
          </p:cNvSpPr>
          <p:nvPr>
            <p:ph type="sldNum" sz="quarter" idx="10"/>
          </p:nvPr>
        </p:nvSpPr>
        <p:spPr/>
        <p:txBody>
          <a:bodyPr/>
          <a:lstStyle/>
          <a:p>
            <a:fld id="{8B933F38-DE54-4D89-B222-CF1DA5D3B281}" type="slidenum">
              <a:rPr lang="tr-TR" smtClean="0"/>
              <a:t>22</a:t>
            </a:fld>
            <a:endParaRPr lang="tr-TR"/>
          </a:p>
        </p:txBody>
      </p:sp>
    </p:spTree>
    <p:extLst>
      <p:ext uri="{BB962C8B-B14F-4D97-AF65-F5344CB8AC3E}">
        <p14:creationId xmlns:p14="http://schemas.microsoft.com/office/powerpoint/2010/main" val="397499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baseline="0" dirty="0" smtClean="0"/>
              <a:t>Yukarıdaki grafikler aşağıdaki kaynaktan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TÜİK (2019). </a:t>
            </a:r>
            <a:r>
              <a:rPr lang="tr-TR" sz="1200" b="0" i="0" u="none" strike="noStrike" kern="1200" dirty="0" smtClean="0">
                <a:solidFill>
                  <a:schemeClr val="tx1"/>
                </a:solidFill>
                <a:effectLst/>
                <a:latin typeface="+mn-lt"/>
                <a:ea typeface="+mn-ea"/>
                <a:cs typeface="+mn-cs"/>
              </a:rPr>
              <a:t>Tablo-3: </a:t>
            </a:r>
            <a:r>
              <a:rPr lang="tr-TR" sz="1200" b="0" i="0" u="none" strike="noStrike" kern="1200" dirty="0" smtClean="0">
                <a:solidFill>
                  <a:schemeClr val="tx1"/>
                </a:solidFill>
                <a:effectLst/>
                <a:latin typeface="+mn-lt"/>
                <a:ea typeface="+mn-ea"/>
                <a:cs typeface="+mn-cs"/>
                <a:hlinkClick r:id="rId3"/>
              </a:rPr>
              <a:t>İstatistiki bölge birimleri sınıflaması 2.Düzey' e (26 bölge) göre işgücü durumu</a:t>
            </a:r>
            <a:r>
              <a:rPr lang="tr-TR" sz="1200" b="0" i="0" u="none" strike="noStrike" kern="1200" baseline="0" dirty="0" smtClean="0">
                <a:solidFill>
                  <a:schemeClr val="tx1"/>
                </a:solidFill>
                <a:effectLst/>
                <a:latin typeface="+mn-lt"/>
                <a:ea typeface="+mn-ea"/>
                <a:cs typeface="+mn-cs"/>
              </a:rPr>
              <a:t>. </a:t>
            </a:r>
            <a:r>
              <a:rPr lang="tr-TR" dirty="0" smtClean="0"/>
              <a:t>http://www.tuik.gov.tr/</a:t>
            </a:r>
            <a:r>
              <a:rPr lang="tr-TR" dirty="0" err="1" smtClean="0"/>
              <a:t>ZipGetir.do?id</a:t>
            </a:r>
            <a:r>
              <a:rPr lang="tr-TR" dirty="0" smtClean="0"/>
              <a:t>=30677</a:t>
            </a:r>
            <a:r>
              <a:rPr lang="tr-TR" sz="1200" b="0" i="0" u="none" strike="noStrike" kern="1200" baseline="0" dirty="0" smtClean="0">
                <a:solidFill>
                  <a:schemeClr val="tx1"/>
                </a:solidFill>
                <a:effectLst/>
                <a:latin typeface="+mn-lt"/>
                <a:ea typeface="+mn-ea"/>
                <a:cs typeface="+mn-cs"/>
              </a:rPr>
              <a:t>, Erişim: 13.04.2019.</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effectLst/>
                <a:latin typeface="+mn-lt"/>
                <a:ea typeface="+mn-ea"/>
                <a:cs typeface="+mn-cs"/>
              </a:rPr>
              <a:t/>
            </a:r>
            <a:br>
              <a:rPr lang="tr-TR" sz="1200" b="1" i="0" u="none" strike="noStrike" kern="1200" baseline="0" dirty="0" smtClean="0">
                <a:solidFill>
                  <a:schemeClr val="tx1"/>
                </a:solidFill>
                <a:effectLst/>
                <a:latin typeface="+mn-lt"/>
                <a:ea typeface="+mn-ea"/>
                <a:cs typeface="+mn-cs"/>
              </a:rPr>
            </a:br>
            <a:r>
              <a:rPr lang="tr-TR" sz="1200" b="1" i="0" u="none" strike="noStrike" kern="1200" baseline="0" dirty="0" smtClean="0">
                <a:solidFill>
                  <a:schemeClr val="tx1"/>
                </a:solidFill>
                <a:effectLst/>
                <a:latin typeface="+mn-lt"/>
                <a:ea typeface="+mn-ea"/>
                <a:cs typeface="+mn-cs"/>
              </a:rPr>
              <a:t>İŞKUR </a:t>
            </a:r>
            <a:r>
              <a:rPr lang="tr-TR" sz="1200" b="1" i="0" u="none" strike="noStrike" kern="1200" baseline="0" dirty="0" err="1" smtClean="0">
                <a:solidFill>
                  <a:schemeClr val="tx1"/>
                </a:solidFill>
                <a:effectLst/>
                <a:latin typeface="+mn-lt"/>
                <a:ea typeface="+mn-ea"/>
                <a:cs typeface="+mn-cs"/>
              </a:rPr>
              <a:t>atıfı</a:t>
            </a:r>
            <a:r>
              <a:rPr lang="tr-TR" sz="1200" b="1" i="0" u="none" strike="noStrike" kern="1200" baseline="0" dirty="0" smtClean="0">
                <a:solidFill>
                  <a:schemeClr val="tx1"/>
                </a:solidFill>
                <a:effectLst/>
                <a:latin typeface="+mn-lt"/>
                <a:ea typeface="+mn-ea"/>
                <a:cs typeface="+mn-cs"/>
              </a:rPr>
              <a:t> için kaynak:</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İŞKUR (2018). Isparta İşgücü Piyasası Araştırma Raporu 2018. https://media.iskur.gov.tr/22087/isparta.pdf, Erişim: 13.04.2019</a:t>
            </a:r>
            <a:endParaRPr lang="tr-TR"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u="none" strike="noStrike" kern="1200" baseline="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8B933F38-DE54-4D89-B222-CF1DA5D3B281}" type="slidenum">
              <a:rPr lang="tr-TR" smtClean="0"/>
              <a:t>23</a:t>
            </a:fld>
            <a:endParaRPr lang="tr-TR"/>
          </a:p>
        </p:txBody>
      </p:sp>
    </p:spTree>
    <p:extLst>
      <p:ext uri="{BB962C8B-B14F-4D97-AF65-F5344CB8AC3E}">
        <p14:creationId xmlns:p14="http://schemas.microsoft.com/office/powerpoint/2010/main" val="291904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dirty="0" smtClean="0">
                <a:latin typeface="Arial" panose="020B0604020202020204" pitchFamily="34" charset="0"/>
                <a:cs typeface="Arial" panose="020B0604020202020204" pitchFamily="34" charset="0"/>
              </a:rPr>
              <a:t>İşyeri Sayısı</a:t>
            </a:r>
            <a:r>
              <a:rPr lang="tr-TR" sz="1100" b="1" baseline="0" dirty="0" smtClean="0">
                <a:latin typeface="Arial" panose="020B0604020202020204" pitchFamily="34" charset="0"/>
                <a:cs typeface="Arial" panose="020B0604020202020204" pitchFamily="34" charset="0"/>
              </a:rPr>
              <a:t> ve Faaliyet Grubu tabloları aşağıdaki kaynaktan yararlanılarak oluşturulmuştur:</a:t>
            </a:r>
          </a:p>
          <a:p>
            <a:r>
              <a:rPr lang="tr-TR" sz="1100" dirty="0" smtClean="0">
                <a:latin typeface="Arial" panose="020B0604020202020204" pitchFamily="34" charset="0"/>
                <a:cs typeface="Arial" panose="020B0604020202020204" pitchFamily="34" charset="0"/>
              </a:rPr>
              <a:t>SGK (2019). SGK İstatistik Yıllıkları:</a:t>
            </a:r>
            <a:r>
              <a:rPr lang="tr-TR" sz="1100" baseline="0" dirty="0" smtClean="0">
                <a:latin typeface="Arial" panose="020B0604020202020204" pitchFamily="34" charset="0"/>
                <a:cs typeface="Arial" panose="020B0604020202020204" pitchFamily="34" charset="0"/>
              </a:rPr>
              <a:t> 2017 Yıllık Bölüm 1 İşyeri ve Sigortalılara Ait İstatistikler. http://www.sgk.gov.tr/</a:t>
            </a:r>
            <a:r>
              <a:rPr lang="tr-TR" sz="1100" baseline="0" dirty="0" err="1" smtClean="0">
                <a:latin typeface="Arial" panose="020B0604020202020204" pitchFamily="34" charset="0"/>
                <a:cs typeface="Arial" panose="020B0604020202020204" pitchFamily="34" charset="0"/>
              </a:rPr>
              <a:t>wps</a:t>
            </a:r>
            <a:r>
              <a:rPr lang="tr-TR" sz="1100" baseline="0" dirty="0" smtClean="0">
                <a:latin typeface="Arial" panose="020B0604020202020204" pitchFamily="34" charset="0"/>
                <a:cs typeface="Arial" panose="020B0604020202020204" pitchFamily="34" charset="0"/>
              </a:rPr>
              <a:t>/</a:t>
            </a:r>
            <a:r>
              <a:rPr lang="tr-TR" sz="1100" baseline="0" dirty="0" err="1" smtClean="0">
                <a:latin typeface="Arial" panose="020B0604020202020204" pitchFamily="34" charset="0"/>
                <a:cs typeface="Arial" panose="020B0604020202020204" pitchFamily="34" charset="0"/>
              </a:rPr>
              <a:t>wcm</a:t>
            </a:r>
            <a:r>
              <a:rPr lang="tr-TR" sz="1100" baseline="0" dirty="0" smtClean="0">
                <a:latin typeface="Arial" panose="020B0604020202020204" pitchFamily="34" charset="0"/>
                <a:cs typeface="Arial" panose="020B0604020202020204" pitchFamily="34" charset="0"/>
              </a:rPr>
              <a:t>/</a:t>
            </a:r>
            <a:r>
              <a:rPr lang="tr-TR" sz="1100" baseline="0" dirty="0" err="1" smtClean="0">
                <a:latin typeface="Arial" panose="020B0604020202020204" pitchFamily="34" charset="0"/>
                <a:cs typeface="Arial" panose="020B0604020202020204" pitchFamily="34" charset="0"/>
              </a:rPr>
              <a:t>connect</a:t>
            </a:r>
            <a:r>
              <a:rPr lang="tr-TR" sz="1100" baseline="0" dirty="0" smtClean="0">
                <a:latin typeface="Arial" panose="020B0604020202020204" pitchFamily="34" charset="0"/>
                <a:cs typeface="Arial" panose="020B0604020202020204" pitchFamily="34" charset="0"/>
              </a:rPr>
              <a:t>/1675616d-2821-498d-a55f-ea2af0031d1e/sgk_2017.rar?MOD=AJPERES&amp;CACHEID=1675616d-2821-498d-a55f-ea2af0031d1e, Erişim: 14.04.2019.</a:t>
            </a:r>
          </a:p>
          <a:p>
            <a:r>
              <a:rPr lang="tr-TR" sz="1100" baseline="0" dirty="0" smtClean="0">
                <a:latin typeface="Arial" panose="020B0604020202020204" pitchFamily="34" charset="0"/>
                <a:cs typeface="Arial" panose="020B0604020202020204" pitchFamily="34" charset="0"/>
              </a:rPr>
              <a:t>Not: 5510 Sayılı Kanunun 4-1/a Maddesi Kapsamındaki İşyeri ve Zorunlu Sigortalı Sayılarıdır.</a:t>
            </a:r>
            <a:endParaRPr lang="tr-TR" sz="11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8B933F38-DE54-4D89-B222-CF1DA5D3B281}" type="slidenum">
              <a:rPr lang="tr-TR" smtClean="0"/>
              <a:t>24</a:t>
            </a:fld>
            <a:endParaRPr lang="tr-TR"/>
          </a:p>
        </p:txBody>
      </p:sp>
    </p:spTree>
    <p:extLst>
      <p:ext uri="{BB962C8B-B14F-4D97-AF65-F5344CB8AC3E}">
        <p14:creationId xmlns:p14="http://schemas.microsoft.com/office/powerpoint/2010/main" val="305513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6B9069EC-FA1E-4FD9-BA89-C9BADB2AB8CB}" type="datetimeFigureOut">
              <a:rPr lang="tr-TR" smtClean="0"/>
              <a:t>20.05.2019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97E0EF7E-DE5D-4CA3-9D5B-702903317EE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B9069EC-FA1E-4FD9-BA89-C9BADB2AB8CB}" type="datetimeFigureOut">
              <a:rPr lang="tr-TR" smtClean="0"/>
              <a:t>20.05.2019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B9069EC-FA1E-4FD9-BA89-C9BADB2AB8CB}" type="datetimeFigureOut">
              <a:rPr lang="tr-TR" smtClean="0"/>
              <a:t>20.05.2019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extLst>
              <p:ext uri="{D42A27DB-BD31-4B8C-83A1-F6EECF244321}">
                <p14:modId xmlns:p14="http://schemas.microsoft.com/office/powerpoint/2010/main" val="977442894"/>
              </p:ext>
            </p:extLst>
          </p:nvPr>
        </p:nvGraphicFramePr>
        <p:xfrm>
          <a:off x="0" y="0"/>
          <a:ext cx="195447" cy="158750"/>
        </p:xfrm>
        <a:graphic>
          <a:graphicData uri="http://schemas.openxmlformats.org/presentationml/2006/ole">
            <mc:AlternateContent xmlns:mc="http://schemas.openxmlformats.org/markup-compatibility/2006">
              <mc:Choice xmlns:v="urn:schemas-microsoft-com:vml" Requires="v">
                <p:oleObj spid="_x0000_s12341"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44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342039" y="593725"/>
            <a:ext cx="11484481" cy="715963"/>
          </a:xfrm>
          <a:prstGeom prst="rect">
            <a:avLst/>
          </a:prstGeom>
          <a:noFill/>
          <a:ln w="9525">
            <a:noFill/>
            <a:miter lim="800000"/>
            <a:headEnd/>
            <a:tailEnd/>
          </a:ln>
        </p:spPr>
        <p:txBody>
          <a:bodyPr/>
          <a:lstStyle>
            <a:lvl1pPr algn="l" rtl="0">
              <a:defRPr/>
            </a:lvl1pPr>
          </a:lstStyle>
          <a:p>
            <a:pPr lvl="0"/>
            <a:r>
              <a:rPr lang="en-US" dirty="0"/>
              <a:t>Click to edit Master title style</a:t>
            </a:r>
          </a:p>
        </p:txBody>
      </p:sp>
      <p:sp>
        <p:nvSpPr>
          <p:cNvPr id="6" name="Content Placeholder 2"/>
          <p:cNvSpPr>
            <a:spLocks noGrp="1"/>
          </p:cNvSpPr>
          <p:nvPr>
            <p:ph idx="1"/>
          </p:nvPr>
        </p:nvSpPr>
        <p:spPr>
          <a:xfrm>
            <a:off x="353763" y="1568450"/>
            <a:ext cx="11089677" cy="4610100"/>
          </a:xfrm>
        </p:spPr>
        <p:txBody>
          <a:bodyPr/>
          <a:lstStyle>
            <a:lvl1pPr marL="182563" indent="-182563" algn="l" rtl="0">
              <a:buSzPct val="90000"/>
              <a:buFont typeface="Wingdings" panose="05000000000000000000" pitchFamily="2" charset="2"/>
              <a:buChar char="§"/>
              <a:defRPr/>
            </a:lvl1pPr>
            <a:lvl2pPr algn="l" rtl="0">
              <a:defRPr/>
            </a:lvl2pPr>
            <a:lvl3pPr algn="l" rtl="0">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0"/>
          <p:cNvSpPr>
            <a:spLocks noGrp="1"/>
          </p:cNvSpPr>
          <p:nvPr>
            <p:ph type="body" sz="quarter" idx="11"/>
          </p:nvPr>
        </p:nvSpPr>
        <p:spPr>
          <a:xfrm>
            <a:off x="342033" y="6477013"/>
            <a:ext cx="9374488" cy="190501"/>
          </a:xfrm>
        </p:spPr>
        <p:txBody>
          <a:bodyPr anchor="ctr"/>
          <a:lstStyle>
            <a:lvl1pPr>
              <a:spcBef>
                <a:spcPts val="0"/>
              </a:spcBef>
              <a:buFontTx/>
              <a:buNone/>
              <a:defRPr sz="800" baseline="0"/>
            </a:lvl1pPr>
          </a:lstStyle>
          <a:p>
            <a:pPr lvl="0"/>
            <a:r>
              <a:rPr lang="en-US"/>
              <a:t>Click to edit Master text styles</a:t>
            </a:r>
          </a:p>
        </p:txBody>
      </p:sp>
      <p:sp>
        <p:nvSpPr>
          <p:cNvPr id="9" name="Rectangle 3"/>
          <p:cNvSpPr>
            <a:spLocks noGrp="1" noChangeArrowheads="1"/>
          </p:cNvSpPr>
          <p:nvPr>
            <p:ph type="sldNum" sz="quarter" idx="12"/>
          </p:nvPr>
        </p:nvSpPr>
        <p:spPr>
          <a:xfrm>
            <a:off x="11163957" y="6483350"/>
            <a:ext cx="660612"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43D017F-4314-49B3-9B24-DD6683824C11}" type="slidenum">
              <a:rPr lang="en-US"/>
              <a:pPr>
                <a:defRPr/>
              </a:pPr>
              <a:t>‹#›</a:t>
            </a:fld>
            <a:endParaRPr lang="en-US" dirty="0"/>
          </a:p>
        </p:txBody>
      </p:sp>
    </p:spTree>
    <p:extLst>
      <p:ext uri="{BB962C8B-B14F-4D97-AF65-F5344CB8AC3E}">
        <p14:creationId xmlns:p14="http://schemas.microsoft.com/office/powerpoint/2010/main" val="168040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B9069EC-FA1E-4FD9-BA89-C9BADB2AB8CB}" type="datetimeFigureOut">
              <a:rPr lang="tr-TR" smtClean="0"/>
              <a:t>20.05.2019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6B9069EC-FA1E-4FD9-BA89-C9BADB2AB8CB}" type="datetimeFigureOut">
              <a:rPr lang="tr-TR" smtClean="0"/>
              <a:t>20.05.2019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E0EF7E-DE5D-4CA3-9D5B-702903317EE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B9069EC-FA1E-4FD9-BA89-C9BADB2AB8CB}" type="datetimeFigureOut">
              <a:rPr lang="tr-TR" smtClean="0"/>
              <a:t>20.05.2019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6B9069EC-FA1E-4FD9-BA89-C9BADB2AB8CB}" type="datetimeFigureOut">
              <a:rPr lang="tr-TR" smtClean="0"/>
              <a:t>20.05.2019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6B9069EC-FA1E-4FD9-BA89-C9BADB2AB8CB}" type="datetimeFigureOut">
              <a:rPr lang="tr-TR" smtClean="0"/>
              <a:t>20.05.2019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069EC-FA1E-4FD9-BA89-C9BADB2AB8CB}" type="datetimeFigureOut">
              <a:rPr lang="tr-TR" smtClean="0"/>
              <a:t>20.05.2019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B9069EC-FA1E-4FD9-BA89-C9BADB2AB8CB}" type="datetimeFigureOut">
              <a:rPr lang="tr-TR" smtClean="0"/>
              <a:t>20.05.2019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7E0EF7E-DE5D-4CA3-9D5B-702903317EE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6B9069EC-FA1E-4FD9-BA89-C9BADB2AB8CB}" type="datetimeFigureOut">
              <a:rPr lang="tr-TR" smtClean="0"/>
              <a:t>20.05.2019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69600" y="6356351"/>
            <a:ext cx="812800" cy="365125"/>
          </a:xfrm>
        </p:spPr>
        <p:txBody>
          <a:bodyPr/>
          <a:lstStyle/>
          <a:p>
            <a:fld id="{97E0EF7E-DE5D-4CA3-9D5B-702903317EE9}" type="slidenum">
              <a:rPr lang="tr-TR" smtClean="0"/>
              <a:t>‹#›</a:t>
            </a:fld>
            <a:endParaRPr lang="tr-T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3"/>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9069EC-FA1E-4FD9-BA89-C9BADB2AB8CB}" type="datetimeFigureOut">
              <a:rPr lang="tr-TR" smtClean="0"/>
              <a:t>20.05.2019</a:t>
            </a:fld>
            <a:endParaRPr lang="tr-T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E0EF7E-DE5D-4CA3-9D5B-702903317EE9}" type="slidenum">
              <a:rPr lang="tr-TR" smtClean="0"/>
              <a:t>‹#›</a:t>
            </a:fld>
            <a:endParaRPr lang="tr-T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chart" Target="../charts/chart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slideLayout" Target="../slideLayouts/slideLayout12.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vmlDrawing" Target="../drawings/vmlDrawing7.v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image" Target="../media/image2.emf"/><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chart" Target="../charts/chart4.xml"/><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90.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9.bin"/></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7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22.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67158246"/>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150"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95447"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hangingPunct="0">
              <a:lnSpc>
                <a:spcPct val="140000"/>
              </a:lnSpc>
            </a:pPr>
            <a:endParaRPr kumimoji="0" lang="tr-TR" sz="3600" u="none" strike="noStrike" cap="none" normalizeH="0" dirty="0">
              <a:ln>
                <a:noFill/>
              </a:ln>
              <a:solidFill>
                <a:schemeClr val="bg1"/>
              </a:solidFill>
              <a:effectLst/>
              <a:latin typeface="Book Antiqua"/>
              <a:cs typeface="Arial"/>
              <a:sym typeface="Book Antiqua"/>
            </a:endParaRPr>
          </a:p>
        </p:txBody>
      </p:sp>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1" y="3124200"/>
            <a:ext cx="12191999" cy="777240"/>
          </a:xfrm>
        </p:spPr>
        <p:txBody>
          <a:bodyPr/>
          <a:lstStyle/>
          <a:p>
            <a:pPr eaLnBrk="1" hangingPunct="1"/>
            <a:r>
              <a:rPr lang="tr-TR" altLang="tr-TR" sz="3600" b="1" dirty="0">
                <a:latin typeface="Arial" panose="020B0604020202020204" pitchFamily="34" charset="0"/>
                <a:cs typeface="Arial" panose="020B0604020202020204" pitchFamily="34" charset="0"/>
              </a:rPr>
              <a:t>Isparta Ekonomik Görünüm Raporu</a:t>
            </a:r>
            <a:endParaRPr lang="en-US" altLang="tr-TR"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193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3430231416"/>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153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Endekslerde Isparta’nın Yeri</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093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929639"/>
          </a:xfrm>
        </p:spPr>
        <p:txBody>
          <a:bodyPr>
            <a:normAutofit/>
          </a:bodyPr>
          <a:lstStyle/>
          <a:p>
            <a:pPr algn="ctr"/>
            <a:r>
              <a:rPr lang="tr-TR" sz="3600" b="1" dirty="0">
                <a:latin typeface="Arial" panose="020B0604020202020204" pitchFamily="34" charset="0"/>
                <a:cs typeface="Arial" panose="020B0604020202020204" pitchFamily="34" charset="0"/>
              </a:rPr>
              <a:t>İller Arası Rekabetçilik </a:t>
            </a:r>
            <a:r>
              <a:rPr lang="tr-TR" sz="3600" b="1" dirty="0" smtClean="0">
                <a:latin typeface="Arial" panose="020B0604020202020204" pitchFamily="34" charset="0"/>
                <a:cs typeface="Arial" panose="020B0604020202020204" pitchFamily="34" charset="0"/>
              </a:rPr>
              <a:t>Endeksi-I</a:t>
            </a:r>
            <a:endParaRPr lang="tr-TR" sz="36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52475436"/>
              </p:ext>
            </p:extLst>
          </p:nvPr>
        </p:nvGraphicFramePr>
        <p:xfrm>
          <a:off x="838201" y="1173485"/>
          <a:ext cx="4541520" cy="5136148"/>
        </p:xfrm>
        <a:graphic>
          <a:graphicData uri="http://schemas.openxmlformats.org/drawingml/2006/table">
            <a:tbl>
              <a:tblPr firstRow="1" firstCol="1" bandRow="1">
                <a:tableStyleId>{5C22544A-7EE6-4342-B048-85BDC9FD1C3A}</a:tableStyleId>
              </a:tblPr>
              <a:tblGrid>
                <a:gridCol w="844785"/>
                <a:gridCol w="1884191"/>
                <a:gridCol w="1812544"/>
              </a:tblGrid>
              <a:tr h="429490">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Sıra</a:t>
                      </a:r>
                      <a:endParaRPr lang="tr-TR" sz="2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İl adı</a:t>
                      </a:r>
                      <a:endParaRPr lang="tr-TR" sz="2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Endeks değeri</a:t>
                      </a:r>
                      <a:endParaRPr lang="tr-TR" sz="240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1</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Ankara</a:t>
                      </a:r>
                      <a:endParaRPr lang="tr-TR" sz="2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53,7</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2</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İstanbul</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25,13</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3</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Kırşehir</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47,27</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4</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Tunceli</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45,80</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5</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İzmir</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44,75</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6</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b="1" dirty="0">
                          <a:effectLst/>
                          <a:latin typeface="Arial" panose="020B0604020202020204" pitchFamily="34" charset="0"/>
                          <a:cs typeface="Arial" panose="020B0604020202020204" pitchFamily="34" charset="0"/>
                        </a:rPr>
                        <a:t>ISPARTA</a:t>
                      </a:r>
                      <a:endParaRPr lang="tr-TR" sz="2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43,82</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7</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Muğla</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43,31</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8</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Antalya</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40,09</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9</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Nevşehir</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39,43</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429490">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10</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Edirne</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39,32</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Metin kutusu 4"/>
          <p:cNvSpPr txBox="1"/>
          <p:nvPr/>
        </p:nvSpPr>
        <p:spPr>
          <a:xfrm>
            <a:off x="6111240" y="1676400"/>
            <a:ext cx="5852160" cy="1938992"/>
          </a:xfrm>
          <a:prstGeom prst="rect">
            <a:avLst/>
          </a:prstGeom>
          <a:noFill/>
        </p:spPr>
        <p:txBody>
          <a:bodyPr wrap="square" rtlCol="0">
            <a:spAutoFit/>
          </a:bodyPr>
          <a:lstStyle/>
          <a:p>
            <a:r>
              <a:rPr lang="tr-TR" sz="2400" b="1" dirty="0" smtClean="0">
                <a:latin typeface="Arial" panose="020B0604020202020204" pitchFamily="34" charset="0"/>
                <a:cs typeface="Arial" panose="020B0604020202020204" pitchFamily="34" charset="0"/>
              </a:rPr>
              <a:t>2018 yılında Genel rekabetçilik endeksinde 18. olarak ilk 20’de yer alan Isparta Beşeri </a:t>
            </a:r>
            <a:r>
              <a:rPr lang="tr-TR" sz="2400" b="1" dirty="0">
                <a:latin typeface="Arial" panose="020B0604020202020204" pitchFamily="34" charset="0"/>
                <a:cs typeface="Arial" panose="020B0604020202020204" pitchFamily="34" charset="0"/>
              </a:rPr>
              <a:t>Sermaye ve Yaşam Kalitesi </a:t>
            </a:r>
            <a:r>
              <a:rPr lang="tr-TR" sz="2400" b="1" dirty="0" smtClean="0">
                <a:latin typeface="Arial" panose="020B0604020202020204" pitchFamily="34" charset="0"/>
                <a:cs typeface="Arial" panose="020B0604020202020204" pitchFamily="34" charset="0"/>
              </a:rPr>
              <a:t>Alt Endeksi’nde 6. sırada yer aldı.</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86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914399"/>
          </a:xfrm>
        </p:spPr>
        <p:txBody>
          <a:bodyPr>
            <a:normAutofit/>
          </a:bodyPr>
          <a:lstStyle/>
          <a:p>
            <a:pPr algn="ctr"/>
            <a:r>
              <a:rPr lang="tr-TR" sz="3600" b="1" dirty="0">
                <a:latin typeface="Arial" panose="020B0604020202020204" pitchFamily="34" charset="0"/>
                <a:cs typeface="Arial" panose="020B0604020202020204" pitchFamily="34" charset="0"/>
              </a:rPr>
              <a:t>İller Arası Rekabetçilik </a:t>
            </a:r>
            <a:r>
              <a:rPr lang="tr-TR" sz="3600" b="1" dirty="0" smtClean="0">
                <a:latin typeface="Arial" panose="020B0604020202020204" pitchFamily="34" charset="0"/>
                <a:cs typeface="Arial" panose="020B0604020202020204" pitchFamily="34" charset="0"/>
              </a:rPr>
              <a:t>Endeksi-II</a:t>
            </a:r>
            <a:endParaRPr lang="tr-TR" sz="36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58551131"/>
              </p:ext>
            </p:extLst>
          </p:nvPr>
        </p:nvGraphicFramePr>
        <p:xfrm>
          <a:off x="944880" y="1584963"/>
          <a:ext cx="2788920" cy="4626864"/>
        </p:xfrm>
        <a:graphic>
          <a:graphicData uri="http://schemas.openxmlformats.org/drawingml/2006/table">
            <a:tbl>
              <a:tblPr firstRow="1" firstCol="1" bandRow="1">
                <a:tableStyleId>{5C22544A-7EE6-4342-B048-85BDC9FD1C3A}</a:tableStyleId>
              </a:tblPr>
              <a:tblGrid>
                <a:gridCol w="863342"/>
                <a:gridCol w="1925578"/>
              </a:tblGrid>
              <a:tr h="295497">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Sıra</a:t>
                      </a:r>
                      <a:endParaRPr lang="tr-TR" sz="2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İl adı</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1</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Tekirdağ</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2</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Sakarya</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3</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Yalova</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4</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Bolu</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5</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Uşak</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6</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b="1" dirty="0">
                          <a:effectLst/>
                          <a:latin typeface="Arial" panose="020B0604020202020204" pitchFamily="34" charset="0"/>
                          <a:cs typeface="Arial" panose="020B0604020202020204" pitchFamily="34" charset="0"/>
                        </a:rPr>
                        <a:t>ISPARTA</a:t>
                      </a:r>
                      <a:endParaRPr lang="tr-TR" sz="2400" b="1" dirty="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7</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Erzurum</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8</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Kars</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9</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Sinop</a:t>
                      </a:r>
                      <a:endParaRPr lang="tr-TR" sz="2400">
                        <a:effectLst/>
                        <a:latin typeface="Arial" panose="020B0604020202020204" pitchFamily="34" charset="0"/>
                        <a:ea typeface="Calibri"/>
                        <a:cs typeface="Arial" panose="020B0604020202020204" pitchFamily="34" charset="0"/>
                      </a:endParaRPr>
                    </a:p>
                  </a:txBody>
                  <a:tcPr marL="68580" marR="68580" marT="0" marB="0"/>
                </a:tc>
              </a:tr>
              <a:tr h="295497">
                <a:tc>
                  <a:txBody>
                    <a:bodyPr/>
                    <a:lstStyle/>
                    <a:p>
                      <a:pPr>
                        <a:lnSpc>
                          <a:spcPct val="115000"/>
                        </a:lnSpc>
                        <a:spcBef>
                          <a:spcPts val="200"/>
                        </a:spcBef>
                        <a:spcAft>
                          <a:spcPts val="0"/>
                        </a:spcAft>
                      </a:pPr>
                      <a:r>
                        <a:rPr lang="tr-TR" sz="2400">
                          <a:effectLst/>
                          <a:latin typeface="Arial" panose="020B0604020202020204" pitchFamily="34" charset="0"/>
                          <a:cs typeface="Arial" panose="020B0604020202020204" pitchFamily="34" charset="0"/>
                        </a:rPr>
                        <a:t>10</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400" dirty="0">
                          <a:effectLst/>
                          <a:latin typeface="Arial" panose="020B0604020202020204" pitchFamily="34" charset="0"/>
                          <a:cs typeface="Arial" panose="020B0604020202020204" pitchFamily="34" charset="0"/>
                        </a:rPr>
                        <a:t>Artvin</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Metin kutusu 4"/>
          <p:cNvSpPr txBox="1"/>
          <p:nvPr/>
        </p:nvSpPr>
        <p:spPr>
          <a:xfrm>
            <a:off x="5059681" y="2225040"/>
            <a:ext cx="6080760" cy="1200329"/>
          </a:xfrm>
          <a:prstGeom prst="rect">
            <a:avLst/>
          </a:prstGeom>
          <a:noFill/>
        </p:spPr>
        <p:txBody>
          <a:bodyPr wrap="square" rtlCol="0">
            <a:spAutoFit/>
          </a:bodyPr>
          <a:lstStyle/>
          <a:p>
            <a:r>
              <a:rPr lang="tr-TR" sz="2400" b="1" dirty="0" smtClean="0">
                <a:latin typeface="Arial" panose="020B0604020202020204" pitchFamily="34" charset="0"/>
                <a:cs typeface="Arial" panose="020B0604020202020204" pitchFamily="34" charset="0"/>
              </a:rPr>
              <a:t>Isparta, üretim </a:t>
            </a:r>
            <a:r>
              <a:rPr lang="tr-TR" sz="2400" b="1" dirty="0">
                <a:latin typeface="Arial" panose="020B0604020202020204" pitchFamily="34" charset="0"/>
                <a:cs typeface="Arial" panose="020B0604020202020204" pitchFamily="34" charset="0"/>
              </a:rPr>
              <a:t>ve ticarette çekim gücünü </a:t>
            </a:r>
            <a:r>
              <a:rPr lang="tr-TR" sz="2400" b="1" dirty="0" smtClean="0">
                <a:latin typeface="Arial" panose="020B0604020202020204" pitchFamily="34" charset="0"/>
                <a:cs typeface="Arial" panose="020B0604020202020204" pitchFamily="34" charset="0"/>
              </a:rPr>
              <a:t>artıran ilk 10 il arasında 6. sırada yer alma başarısını gösterdi.</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107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929639"/>
          </a:xfrm>
        </p:spPr>
        <p:txBody>
          <a:bodyPr>
            <a:normAutofit/>
          </a:bodyPr>
          <a:lstStyle/>
          <a:p>
            <a:pPr algn="ctr"/>
            <a:r>
              <a:rPr lang="tr-TR" sz="3600" b="1" dirty="0" smtClean="0">
                <a:latin typeface="Arial" panose="020B0604020202020204" pitchFamily="34" charset="0"/>
                <a:cs typeface="Arial" panose="020B0604020202020204" pitchFamily="34" charset="0"/>
              </a:rPr>
              <a:t>Kadın Güçlenmesi Endeksi- 2019</a:t>
            </a:r>
            <a:endParaRPr lang="tr-TR" sz="36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91026165"/>
              </p:ext>
            </p:extLst>
          </p:nvPr>
        </p:nvGraphicFramePr>
        <p:xfrm>
          <a:off x="1005841" y="1280160"/>
          <a:ext cx="4480559" cy="3833241"/>
        </p:xfrm>
        <a:graphic>
          <a:graphicData uri="http://schemas.openxmlformats.org/drawingml/2006/table">
            <a:tbl>
              <a:tblPr firstRow="1" firstCol="1" bandRow="1">
                <a:tableStyleId>{5C22544A-7EE6-4342-B048-85BDC9FD1C3A}</a:tableStyleId>
              </a:tblPr>
              <a:tblGrid>
                <a:gridCol w="641888"/>
                <a:gridCol w="2025111"/>
                <a:gridCol w="1813560"/>
              </a:tblGrid>
              <a:tr h="328041">
                <a:tc>
                  <a:txBody>
                    <a:bodyPr/>
                    <a:lstStyle/>
                    <a:p>
                      <a:pPr>
                        <a:lnSpc>
                          <a:spcPct val="115000"/>
                        </a:lnSpc>
                        <a:spcBef>
                          <a:spcPts val="200"/>
                        </a:spcBef>
                        <a:spcAft>
                          <a:spcPts val="0"/>
                        </a:spcAft>
                      </a:pPr>
                      <a:r>
                        <a:rPr lang="tr-TR" sz="1100" dirty="0">
                          <a:effectLst/>
                        </a:rPr>
                        <a:t>Sıra</a:t>
                      </a:r>
                      <a:endParaRPr lang="tr-TR" sz="1200" dirty="0">
                        <a:effectLst/>
                        <a:latin typeface="Times New Roman"/>
                        <a:ea typeface="Calibri"/>
                        <a:cs typeface="Times New Roman"/>
                      </a:endParaRPr>
                    </a:p>
                  </a:txBody>
                  <a:tcPr marL="68580" marR="68580" marT="0" marB="0"/>
                </a:tc>
                <a:tc>
                  <a:txBody>
                    <a:bodyPr/>
                    <a:lstStyle/>
                    <a:p>
                      <a:pPr>
                        <a:lnSpc>
                          <a:spcPct val="115000"/>
                        </a:lnSpc>
                        <a:spcBef>
                          <a:spcPts val="200"/>
                        </a:spcBef>
                        <a:spcAft>
                          <a:spcPts val="0"/>
                        </a:spcAft>
                      </a:pPr>
                      <a:r>
                        <a:rPr lang="tr-TR" sz="1100">
                          <a:effectLst/>
                        </a:rPr>
                        <a:t>İl Adı</a:t>
                      </a:r>
                      <a:endParaRPr lang="tr-TR" sz="1200">
                        <a:effectLst/>
                        <a:latin typeface="Times New Roman"/>
                        <a:ea typeface="Calibri"/>
                        <a:cs typeface="Times New Roman"/>
                      </a:endParaRPr>
                    </a:p>
                  </a:txBody>
                  <a:tcPr marL="68580" marR="68580" marT="0" marB="0"/>
                </a:tc>
                <a:tc>
                  <a:txBody>
                    <a:bodyPr/>
                    <a:lstStyle/>
                    <a:p>
                      <a:pPr>
                        <a:lnSpc>
                          <a:spcPct val="115000"/>
                        </a:lnSpc>
                        <a:spcBef>
                          <a:spcPts val="200"/>
                        </a:spcBef>
                        <a:spcAft>
                          <a:spcPts val="0"/>
                        </a:spcAft>
                      </a:pPr>
                      <a:r>
                        <a:rPr lang="tr-TR" sz="1100">
                          <a:effectLst/>
                        </a:rPr>
                        <a:t>Endeks Değeri</a:t>
                      </a:r>
                      <a:endParaRPr lang="tr-TR" sz="1200">
                        <a:effectLst/>
                        <a:latin typeface="Times New Roman"/>
                        <a:ea typeface="Calibri"/>
                        <a:cs typeface="Times New Roman"/>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1</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Sinop</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3617</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2</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b="1" dirty="0" smtClean="0">
                          <a:effectLst/>
                          <a:latin typeface="Arial" panose="020B0604020202020204" pitchFamily="34" charset="0"/>
                          <a:cs typeface="Arial" panose="020B0604020202020204" pitchFamily="34" charset="0"/>
                        </a:rPr>
                        <a:t>ISPARTA</a:t>
                      </a:r>
                      <a:endParaRPr lang="tr-TR" sz="20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3562</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Afyonkarahisar</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3560</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4</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Kütahya</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3554</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5</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Balıkesir</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3534</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6</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Uşak</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3527</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7</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Manisa</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3431</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8</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Konya</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3374</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9</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Bolu</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3369</a:t>
                      </a:r>
                      <a:endParaRPr lang="tr-TR" sz="2000">
                        <a:effectLst/>
                        <a:latin typeface="Arial" panose="020B0604020202020204" pitchFamily="34" charset="0"/>
                        <a:ea typeface="Calibri"/>
                        <a:cs typeface="Arial" panose="020B0604020202020204" pitchFamily="34" charset="0"/>
                      </a:endParaRPr>
                    </a:p>
                  </a:txBody>
                  <a:tcPr marL="68580" marR="68580" marT="0" marB="0"/>
                </a:tc>
              </a:tr>
              <a:tr h="328041">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10</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a:effectLst/>
                          <a:latin typeface="Arial" panose="020B0604020202020204" pitchFamily="34" charset="0"/>
                          <a:cs typeface="Arial" panose="020B0604020202020204" pitchFamily="34" charset="0"/>
                        </a:rPr>
                        <a:t>Artvin</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Bef>
                          <a:spcPts val="200"/>
                        </a:spcBef>
                        <a:spcAft>
                          <a:spcPts val="0"/>
                        </a:spcAft>
                      </a:pPr>
                      <a:r>
                        <a:rPr lang="tr-TR" sz="2000" dirty="0">
                          <a:effectLst/>
                          <a:latin typeface="Arial" panose="020B0604020202020204" pitchFamily="34" charset="0"/>
                          <a:cs typeface="Arial" panose="020B0604020202020204" pitchFamily="34" charset="0"/>
                        </a:rPr>
                        <a:t>3367</a:t>
                      </a:r>
                      <a:endParaRPr lang="tr-TR" sz="20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Metin kutusu 4"/>
          <p:cNvSpPr txBox="1"/>
          <p:nvPr/>
        </p:nvSpPr>
        <p:spPr>
          <a:xfrm>
            <a:off x="6583681" y="1615440"/>
            <a:ext cx="4953000" cy="4801314"/>
          </a:xfrm>
          <a:prstGeom prst="rect">
            <a:avLst/>
          </a:prstGeom>
          <a:noFill/>
        </p:spPr>
        <p:txBody>
          <a:bodyPr wrap="square" rtlCol="0">
            <a:spAutoFit/>
          </a:bodyPr>
          <a:lstStyle/>
          <a:p>
            <a:pPr marL="285750" indent="-285750">
              <a:buFontTx/>
              <a:buChar char="-"/>
            </a:pPr>
            <a:r>
              <a:rPr lang="tr-TR" sz="2400" b="1" dirty="0" smtClean="0">
                <a:latin typeface="Arial" panose="020B0604020202020204" pitchFamily="34" charset="0"/>
                <a:cs typeface="Arial" panose="020B0604020202020204" pitchFamily="34" charset="0"/>
              </a:rPr>
              <a:t>Kadın Güçlenmesi Endeksi’nde Isparta 2. sırada yer aldı.</a:t>
            </a:r>
          </a:p>
          <a:p>
            <a:pPr marL="285750" indent="-285750">
              <a:buFontTx/>
              <a:buChar char="-"/>
            </a:pPr>
            <a:r>
              <a:rPr lang="tr-TR" sz="2400" b="1" dirty="0" smtClean="0">
                <a:latin typeface="Arial" panose="020B0604020202020204" pitchFamily="34" charset="0"/>
                <a:cs typeface="Arial" panose="020B0604020202020204" pitchFamily="34" charset="0"/>
              </a:rPr>
              <a:t>Endekste ilginç bir bulgu, çalışmayan kadınların, çalışanlara göre kendini daha güçlü hissetmesidir.</a:t>
            </a:r>
          </a:p>
          <a:p>
            <a:pPr marL="285750" indent="-285750">
              <a:buFontTx/>
              <a:buChar char="-"/>
            </a:pPr>
            <a:r>
              <a:rPr lang="tr-TR" sz="2400" b="1" dirty="0" smtClean="0">
                <a:latin typeface="Arial" panose="020B0604020202020204" pitchFamily="34" charset="0"/>
                <a:cs typeface="Arial" panose="020B0604020202020204" pitchFamily="34" charset="0"/>
              </a:rPr>
              <a:t>Araştırmacılar, çalışan kadınların hem evdeki hem de işteki yükümlülükleri altında ezildiği şeklinde açıklamışlardır.</a:t>
            </a:r>
          </a:p>
          <a:p>
            <a:pPr marL="285750" indent="-285750">
              <a:buFontTx/>
              <a:buChar char="-"/>
            </a:pPr>
            <a:endParaRPr lang="tr-TR" dirty="0"/>
          </a:p>
        </p:txBody>
      </p:sp>
    </p:spTree>
    <p:extLst>
      <p:ext uri="{BB962C8B-B14F-4D97-AF65-F5344CB8AC3E}">
        <p14:creationId xmlns:p14="http://schemas.microsoft.com/office/powerpoint/2010/main" val="2608877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194915450"/>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1336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Nüfus ve Göç Bilgileri </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12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Nesne 22" hidden="1"/>
          <p:cNvGraphicFramePr>
            <a:graphicFrameLocks noChangeAspect="1"/>
          </p:cNvGraphicFramePr>
          <p:nvPr>
            <p:custDataLst>
              <p:tags r:id="rId2"/>
            </p:custDataLst>
            <p:extLst>
              <p:ext uri="{D42A27DB-BD31-4B8C-83A1-F6EECF244321}">
                <p14:modId xmlns:p14="http://schemas.microsoft.com/office/powerpoint/2010/main" val="785393100"/>
              </p:ext>
            </p:extLst>
          </p:nvPr>
        </p:nvGraphicFramePr>
        <p:xfrm>
          <a:off x="1954" y="1592"/>
          <a:ext cx="1954" cy="1587"/>
        </p:xfrm>
        <a:graphic>
          <a:graphicData uri="http://schemas.openxmlformats.org/presentationml/2006/ole">
            <mc:AlternateContent xmlns:mc="http://schemas.openxmlformats.org/markup-compatibility/2006">
              <mc:Choice xmlns:v="urn:schemas-microsoft-com:vml" Requires="v">
                <p:oleObj spid="_x0000_s1541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 y="1592"/>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ikdörtgen 13" hidden="1"/>
          <p:cNvSpPr/>
          <p:nvPr>
            <p:custDataLst>
              <p:tags r:id="rId3"/>
            </p:custDataLst>
          </p:nvPr>
        </p:nvSpPr>
        <p:spPr bwMode="auto">
          <a:xfrm>
            <a:off x="0" y="0"/>
            <a:ext cx="195447"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en-US" sz="1200" b="0" u="none" strike="noStrike" cap="none" normalizeH="0" dirty="0">
              <a:ln>
                <a:noFill/>
              </a:ln>
              <a:solidFill>
                <a:schemeClr val="bg1"/>
              </a:solidFill>
              <a:effectLst/>
              <a:latin typeface="Arial"/>
              <a:cs typeface="Arial"/>
              <a:sym typeface="Arial"/>
            </a:endParaRPr>
          </a:p>
        </p:txBody>
      </p:sp>
      <p:sp>
        <p:nvSpPr>
          <p:cNvPr id="19" name="Alt Başlık 18">
            <a:extLst>
              <a:ext uri="{FF2B5EF4-FFF2-40B4-BE49-F238E27FC236}">
                <a16:creationId xmlns:a16="http://schemas.microsoft.com/office/drawing/2014/main" xmlns="" id="{C1C52767-833F-40BD-8C59-F5FC57CFB7EC}"/>
              </a:ext>
            </a:extLst>
          </p:cNvPr>
          <p:cNvSpPr>
            <a:spLocks noGrp="1"/>
          </p:cNvSpPr>
          <p:nvPr>
            <p:ph type="subTitle" idx="1"/>
          </p:nvPr>
        </p:nvSpPr>
        <p:spPr>
          <a:xfrm>
            <a:off x="1050402" y="4968240"/>
            <a:ext cx="10113547" cy="1515110"/>
          </a:xfrm>
        </p:spPr>
        <p:txBody>
          <a:bodyPr/>
          <a:lstStyle/>
          <a:p>
            <a:pPr algn="just">
              <a:buNone/>
            </a:pPr>
            <a:r>
              <a:rPr lang="tr-TR" b="1" dirty="0">
                <a:latin typeface="Arial" panose="020B0604020202020204" pitchFamily="34" charset="0"/>
                <a:cs typeface="Arial" panose="020B0604020202020204" pitchFamily="34" charset="0"/>
              </a:rPr>
              <a:t>Isparta nüfusu, 2010’dan beri artış göstermektedir. Artış oranlarına bakıldığında 2018’de nüfus artış oranının %1,74 olduğu görülmektedir. Bu oran 2017’de %1,52 idi.</a:t>
            </a:r>
          </a:p>
        </p:txBody>
      </p:sp>
      <p:graphicFrame>
        <p:nvGraphicFramePr>
          <p:cNvPr id="73" name="Grafik 72">
            <a:extLst>
              <a:ext uri="{FF2B5EF4-FFF2-40B4-BE49-F238E27FC236}">
                <a16:creationId xmlns:a16="http://schemas.microsoft.com/office/drawing/2014/main" xmlns="" id="{570C83BB-E928-486F-A360-976B99694C02}"/>
              </a:ext>
            </a:extLst>
          </p:cNvPr>
          <p:cNvGraphicFramePr>
            <a:graphicFrameLocks/>
          </p:cNvGraphicFramePr>
          <p:nvPr>
            <p:extLst>
              <p:ext uri="{D42A27DB-BD31-4B8C-83A1-F6EECF244321}">
                <p14:modId xmlns:p14="http://schemas.microsoft.com/office/powerpoint/2010/main" val="1687885195"/>
              </p:ext>
            </p:extLst>
          </p:nvPr>
        </p:nvGraphicFramePr>
        <p:xfrm>
          <a:off x="1050402" y="569844"/>
          <a:ext cx="10113547" cy="368548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68682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xmlns="" id="{61F8B4A7-E1C1-45A0-A5D4-4610264BDE1E}"/>
              </a:ext>
            </a:extLst>
          </p:cNvPr>
          <p:cNvSpPr>
            <a:spLocks noGrp="1"/>
          </p:cNvSpPr>
          <p:nvPr>
            <p:ph type="sldNum" sz="quarter" idx="12"/>
          </p:nvPr>
        </p:nvSpPr>
        <p:spPr/>
        <p:txBody>
          <a:bodyPr/>
          <a:lstStyle/>
          <a:p>
            <a:pPr>
              <a:defRPr/>
            </a:pPr>
            <a:fld id="{343D017F-4314-49B3-9B24-DD6683824C11}" type="slidenum">
              <a:rPr lang="en-US" smtClean="0"/>
              <a:pPr>
                <a:defRPr/>
              </a:pPr>
              <a:t>16</a:t>
            </a:fld>
            <a:endParaRPr lang="en-US" dirty="0"/>
          </a:p>
        </p:txBody>
      </p:sp>
      <p:graphicFrame>
        <p:nvGraphicFramePr>
          <p:cNvPr id="9" name="Grafik 8">
            <a:extLst>
              <a:ext uri="{FF2B5EF4-FFF2-40B4-BE49-F238E27FC236}">
                <a16:creationId xmlns:a16="http://schemas.microsoft.com/office/drawing/2014/main" xmlns="" id="{9A4E0440-553E-4427-A8A3-676E0E5D70E5}"/>
              </a:ext>
            </a:extLst>
          </p:cNvPr>
          <p:cNvGraphicFramePr>
            <a:graphicFrameLocks/>
          </p:cNvGraphicFramePr>
          <p:nvPr>
            <p:extLst>
              <p:ext uri="{D42A27DB-BD31-4B8C-83A1-F6EECF244321}">
                <p14:modId xmlns:p14="http://schemas.microsoft.com/office/powerpoint/2010/main" val="1895651959"/>
              </p:ext>
            </p:extLst>
          </p:nvPr>
        </p:nvGraphicFramePr>
        <p:xfrm>
          <a:off x="367440" y="662609"/>
          <a:ext cx="5628881"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k 9">
            <a:extLst>
              <a:ext uri="{FF2B5EF4-FFF2-40B4-BE49-F238E27FC236}">
                <a16:creationId xmlns:a16="http://schemas.microsoft.com/office/drawing/2014/main" xmlns="" id="{21E634D3-15A2-4EDD-BB36-896E89968C06}"/>
              </a:ext>
            </a:extLst>
          </p:cNvPr>
          <p:cNvGraphicFramePr>
            <a:graphicFrameLocks/>
          </p:cNvGraphicFramePr>
          <p:nvPr>
            <p:extLst>
              <p:ext uri="{D42A27DB-BD31-4B8C-83A1-F6EECF244321}">
                <p14:modId xmlns:p14="http://schemas.microsoft.com/office/powerpoint/2010/main" val="520709124"/>
              </p:ext>
            </p:extLst>
          </p:nvPr>
        </p:nvGraphicFramePr>
        <p:xfrm>
          <a:off x="467120" y="3542403"/>
          <a:ext cx="562888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Metin kutusu 11">
            <a:extLst>
              <a:ext uri="{FF2B5EF4-FFF2-40B4-BE49-F238E27FC236}">
                <a16:creationId xmlns:a16="http://schemas.microsoft.com/office/drawing/2014/main" xmlns="" id="{0543D99E-FE60-4FB3-A3C9-3AFE0F18279D}"/>
              </a:ext>
            </a:extLst>
          </p:cNvPr>
          <p:cNvSpPr txBox="1"/>
          <p:nvPr/>
        </p:nvSpPr>
        <p:spPr>
          <a:xfrm>
            <a:off x="6096000" y="1589927"/>
            <a:ext cx="5167635" cy="2308324"/>
          </a:xfrm>
          <a:prstGeom prst="rect">
            <a:avLst/>
          </a:prstGeom>
          <a:noFill/>
        </p:spPr>
        <p:txBody>
          <a:bodyPr wrap="square" rtlCol="0">
            <a:spAutoFit/>
          </a:bodyPr>
          <a:lstStyle/>
          <a:p>
            <a:pPr algn="just"/>
            <a:r>
              <a:rPr lang="tr-TR" b="1" dirty="0" smtClean="0">
                <a:latin typeface="Arial" panose="020B0604020202020204" pitchFamily="34" charset="0"/>
                <a:cs typeface="Arial" panose="020B0604020202020204" pitchFamily="34" charset="0"/>
              </a:rPr>
              <a:t>Tabloda </a:t>
            </a:r>
            <a:r>
              <a:rPr lang="tr-TR" b="1" dirty="0">
                <a:latin typeface="Arial" panose="020B0604020202020204" pitchFamily="34" charset="0"/>
                <a:cs typeface="Arial" panose="020B0604020202020204" pitchFamily="34" charset="0"/>
              </a:rPr>
              <a:t>2010 ve 2018 yılları arasında Isparta’nın aldığı ve verdiği göç miktarları verilmiştir. </a:t>
            </a:r>
            <a:r>
              <a:rPr lang="tr-TR" b="1" dirty="0" smtClean="0">
                <a:latin typeface="Arial" panose="020B0604020202020204" pitchFamily="34" charset="0"/>
                <a:cs typeface="Arial" panose="020B0604020202020204" pitchFamily="34" charset="0"/>
              </a:rPr>
              <a:t>Alttaki tabloda </a:t>
            </a:r>
            <a:r>
              <a:rPr lang="tr-TR" b="1" dirty="0">
                <a:latin typeface="Arial" panose="020B0604020202020204" pitchFamily="34" charset="0"/>
                <a:cs typeface="Arial" panose="020B0604020202020204" pitchFamily="34" charset="0"/>
              </a:rPr>
              <a:t>net göç miktarları da bulunmaktadır. Verilerden hareketle 2010</a:t>
            </a:r>
            <a:r>
              <a:rPr lang="tr-TR" b="1" dirty="0" smtClean="0">
                <a:latin typeface="Arial" panose="020B0604020202020204" pitchFamily="34" charset="0"/>
                <a:cs typeface="Arial" panose="020B0604020202020204" pitchFamily="34" charset="0"/>
              </a:rPr>
              <a:t>, 2012 </a:t>
            </a:r>
            <a:r>
              <a:rPr lang="tr-TR" b="1" dirty="0">
                <a:latin typeface="Arial" panose="020B0604020202020204" pitchFamily="34" charset="0"/>
                <a:cs typeface="Arial" panose="020B0604020202020204" pitchFamily="34" charset="0"/>
              </a:rPr>
              <a:t>ve 2016 yıllarında verilen göçün, alınan göçten fazla olduğu ve net göç miktarlarında bahsedilen yıllarda eksiye düşüldüğü görülmektedir.</a:t>
            </a:r>
          </a:p>
        </p:txBody>
      </p:sp>
      <p:sp>
        <p:nvSpPr>
          <p:cNvPr id="14" name="Metin kutusu 13">
            <a:extLst>
              <a:ext uri="{FF2B5EF4-FFF2-40B4-BE49-F238E27FC236}">
                <a16:creationId xmlns:a16="http://schemas.microsoft.com/office/drawing/2014/main" xmlns="" id="{48F5F98F-B131-4C98-ACB6-C21C37F11F47}"/>
              </a:ext>
            </a:extLst>
          </p:cNvPr>
          <p:cNvSpPr txBox="1"/>
          <p:nvPr/>
        </p:nvSpPr>
        <p:spPr>
          <a:xfrm>
            <a:off x="6269599" y="4250105"/>
            <a:ext cx="5167635" cy="2031325"/>
          </a:xfrm>
          <a:prstGeom prst="rect">
            <a:avLst/>
          </a:prstGeom>
          <a:noFill/>
        </p:spPr>
        <p:txBody>
          <a:bodyPr wrap="square" rtlCol="0">
            <a:spAutoFit/>
          </a:bodyPr>
          <a:lstStyle/>
          <a:p>
            <a:pPr algn="just"/>
            <a:r>
              <a:rPr lang="tr-TR" b="1" dirty="0" smtClean="0">
                <a:latin typeface="Arial" panose="020B0604020202020204" pitchFamily="34" charset="0"/>
                <a:cs typeface="Arial" panose="020B0604020202020204" pitchFamily="34" charset="0"/>
              </a:rPr>
              <a:t>Verilen </a:t>
            </a:r>
            <a:r>
              <a:rPr lang="tr-TR" b="1" dirty="0">
                <a:latin typeface="Arial" panose="020B0604020202020204" pitchFamily="34" charset="0"/>
                <a:cs typeface="Arial" panose="020B0604020202020204" pitchFamily="34" charset="0"/>
              </a:rPr>
              <a:t>oranlar, Isparta’da 2010, 2012 ve 2016 yıllarında göç oranlarında eksi değerlere düşüldüğünü göstermektedir. 2010 yılında binde 7.1, 2012 yılında binde 2.6 ve 2016 yılında binde 1.4 düşüş olduğunu gösterir. Düşüşün düşen bir trend takip ettiği dikkat çekicidir. </a:t>
            </a:r>
          </a:p>
        </p:txBody>
      </p:sp>
    </p:spTree>
    <p:extLst>
      <p:ext uri="{BB962C8B-B14F-4D97-AF65-F5344CB8AC3E}">
        <p14:creationId xmlns:p14="http://schemas.microsoft.com/office/powerpoint/2010/main" val="11992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Nesne 29" hidden="1"/>
          <p:cNvGraphicFramePr>
            <a:graphicFrameLocks noChangeAspect="1"/>
          </p:cNvGraphicFramePr>
          <p:nvPr>
            <p:custDataLst>
              <p:tags r:id="rId2"/>
            </p:custDataLst>
            <p:extLst>
              <p:ext uri="{D42A27DB-BD31-4B8C-83A1-F6EECF244321}">
                <p14:modId xmlns:p14="http://schemas.microsoft.com/office/powerpoint/2010/main" val="1241465633"/>
              </p:ext>
            </p:extLst>
          </p:nvPr>
        </p:nvGraphicFramePr>
        <p:xfrm>
          <a:off x="1956" y="1606"/>
          <a:ext cx="1954" cy="1587"/>
        </p:xfrm>
        <a:graphic>
          <a:graphicData uri="http://schemas.openxmlformats.org/presentationml/2006/ole">
            <mc:AlternateContent xmlns:mc="http://schemas.openxmlformats.org/markup-compatibility/2006">
              <mc:Choice xmlns:v="urn:schemas-microsoft-com:vml" Requires="v">
                <p:oleObj spid="_x0000_s16437" name="think-cell Slide" r:id="rId27" imgW="270" imgH="270" progId="TCLayout.ActiveDocument.1">
                  <p:embed/>
                </p:oleObj>
              </mc:Choice>
              <mc:Fallback>
                <p:oleObj name="think-cell Slide" r:id="rId27" imgW="270" imgH="27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56" y="1606"/>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Dikdörtgen 28" hidden="1"/>
          <p:cNvSpPr/>
          <p:nvPr>
            <p:custDataLst>
              <p:tags r:id="rId3"/>
            </p:custDataLst>
          </p:nvPr>
        </p:nvSpPr>
        <p:spPr bwMode="auto">
          <a:xfrm>
            <a:off x="0" y="0"/>
            <a:ext cx="195447"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tr-TR" sz="1200" b="0" u="none" strike="noStrike" cap="none" normalizeH="0" dirty="0">
              <a:ln>
                <a:noFill/>
              </a:ln>
              <a:solidFill>
                <a:schemeClr val="bg1"/>
              </a:solidFill>
              <a:effectLst/>
              <a:latin typeface="Arial"/>
              <a:cs typeface="Arial"/>
              <a:sym typeface="Arial"/>
            </a:endParaRPr>
          </a:p>
        </p:txBody>
      </p:sp>
      <p:sp>
        <p:nvSpPr>
          <p:cNvPr id="26" name="Başlık 1"/>
          <p:cNvSpPr>
            <a:spLocks noGrp="1"/>
          </p:cNvSpPr>
          <p:nvPr>
            <p:ph type="title"/>
          </p:nvPr>
        </p:nvSpPr>
        <p:spPr>
          <a:xfrm>
            <a:off x="0" y="1"/>
            <a:ext cx="12191999" cy="838199"/>
          </a:xfrm>
        </p:spPr>
        <p:txBody>
          <a:bodyPr>
            <a:normAutofit fontScale="90000"/>
          </a:bodyPr>
          <a:lstStyle/>
          <a:p>
            <a:pPr algn="ctr"/>
            <a:r>
              <a:rPr lang="tr-TR" sz="3600" b="1" dirty="0" smtClean="0">
                <a:latin typeface="Arial" panose="020B0604020202020204" pitchFamily="34" charset="0"/>
                <a:cs typeface="Arial" panose="020B0604020202020204" pitchFamily="34" charset="0"/>
              </a:rPr>
              <a:t/>
            </a:r>
            <a:br>
              <a:rPr lang="tr-TR" sz="3600" b="1" dirty="0" smtClean="0">
                <a:latin typeface="Arial" panose="020B0604020202020204" pitchFamily="34" charset="0"/>
                <a:cs typeface="Arial" panose="020B0604020202020204" pitchFamily="34" charset="0"/>
              </a:rPr>
            </a:br>
            <a:r>
              <a:rPr lang="tr-TR" sz="3600" b="1" dirty="0">
                <a:latin typeface="Arial" panose="020B0604020202020204" pitchFamily="34" charset="0"/>
                <a:cs typeface="Arial" panose="020B0604020202020204" pitchFamily="34" charset="0"/>
              </a:rPr>
              <a:t/>
            </a:r>
            <a:br>
              <a:rPr lang="tr-TR" sz="3600" b="1" dirty="0">
                <a:latin typeface="Arial" panose="020B0604020202020204" pitchFamily="34" charset="0"/>
                <a:cs typeface="Arial" panose="020B0604020202020204" pitchFamily="34" charset="0"/>
              </a:rPr>
            </a:br>
            <a:r>
              <a:rPr lang="tr-TR" sz="3600" b="1" dirty="0" smtClean="0">
                <a:latin typeface="Arial" panose="020B0604020202020204" pitchFamily="34" charset="0"/>
                <a:cs typeface="Arial" panose="020B0604020202020204" pitchFamily="34" charset="0"/>
              </a:rPr>
              <a:t>Isparta</a:t>
            </a:r>
            <a:r>
              <a:rPr lang="tr-TR" sz="3600" b="1" dirty="0">
                <a:latin typeface="Arial" panose="020B0604020202020204" pitchFamily="34" charset="0"/>
                <a:cs typeface="Arial" panose="020B0604020202020204" pitchFamily="34" charset="0"/>
              </a:rPr>
              <a:t>, bitirilen eğitim düzeyine göre 2017 yılı nüfusu miktarı</a:t>
            </a:r>
            <a:r>
              <a:rPr lang="tr-TR" sz="2800" dirty="0"/>
              <a:t/>
            </a:r>
            <a:br>
              <a:rPr lang="tr-TR" sz="2800" dirty="0"/>
            </a:br>
            <a:endParaRPr lang="tr-TR" sz="2800" dirty="0"/>
          </a:p>
        </p:txBody>
      </p:sp>
      <p:sp>
        <p:nvSpPr>
          <p:cNvPr id="4" name="Metin Yer Tutucusu 3"/>
          <p:cNvSpPr>
            <a:spLocks noGrp="1"/>
          </p:cNvSpPr>
          <p:nvPr>
            <p:ph type="body" sz="quarter" idx="11"/>
          </p:nvPr>
        </p:nvSpPr>
        <p:spPr>
          <a:xfrm>
            <a:off x="824369" y="5337172"/>
            <a:ext cx="9374488" cy="190501"/>
          </a:xfrm>
        </p:spPr>
        <p:txBody>
          <a:bodyPr>
            <a:normAutofit fontScale="70000" lnSpcReduction="20000"/>
          </a:bodyPr>
          <a:lstStyle/>
          <a:p>
            <a:r>
              <a:rPr lang="tr-TR" sz="1200" b="1" dirty="0">
                <a:latin typeface="Times New Roman" panose="02020603050405020304" pitchFamily="18" charset="0"/>
                <a:cs typeface="Times New Roman" panose="02020603050405020304" pitchFamily="18" charset="0"/>
              </a:rPr>
              <a:t>Kaynak</a:t>
            </a:r>
            <a:r>
              <a:rPr lang="tr-TR" sz="1200" dirty="0">
                <a:latin typeface="Times New Roman" panose="02020603050405020304" pitchFamily="18" charset="0"/>
                <a:cs typeface="Times New Roman" panose="02020603050405020304" pitchFamily="18" charset="0"/>
              </a:rPr>
              <a:t>: TÜİK</a:t>
            </a:r>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17</a:t>
            </a:fld>
            <a:endParaRPr lang="en-US" dirty="0"/>
          </a:p>
        </p:txBody>
      </p:sp>
      <p:sp>
        <p:nvSpPr>
          <p:cNvPr id="73" name="Metin Yer Tutucusu 21"/>
          <p:cNvSpPr>
            <a:spLocks noGrp="1"/>
          </p:cNvSpPr>
          <p:nvPr>
            <p:custDataLst>
              <p:tags r:id="rId4"/>
            </p:custDataLst>
          </p:nvPr>
        </p:nvSpPr>
        <p:spPr bwMode="gray">
          <a:xfrm>
            <a:off x="10343069" y="3532188"/>
            <a:ext cx="314671"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ea typeface="+mn-ea"/>
              <a:cs typeface="Arial"/>
              <a:sym typeface="Arial"/>
            </a:endParaRPr>
          </a:p>
        </p:txBody>
      </p:sp>
      <p:sp>
        <p:nvSpPr>
          <p:cNvPr id="52" name="59 Metin Yer Tutucusu"/>
          <p:cNvSpPr>
            <a:spLocks noGrp="1"/>
          </p:cNvSpPr>
          <p:nvPr>
            <p:custDataLst>
              <p:tags r:id="rId5"/>
            </p:custDataLst>
          </p:nvPr>
        </p:nvSpPr>
        <p:spPr bwMode="auto">
          <a:xfrm>
            <a:off x="9858360" y="3889376"/>
            <a:ext cx="875604" cy="409575"/>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900" b="0" dirty="0">
              <a:latin typeface="Arial"/>
              <a:cs typeface="Arial"/>
              <a:sym typeface="Arial"/>
            </a:endParaRPr>
          </a:p>
        </p:txBody>
      </p:sp>
      <p:sp>
        <p:nvSpPr>
          <p:cNvPr id="51" name="172 Metin Yer Tutucusu"/>
          <p:cNvSpPr>
            <a:spLocks noGrp="1"/>
          </p:cNvSpPr>
          <p:nvPr>
            <p:custDataLst>
              <p:tags r:id="rId6"/>
            </p:custDataLst>
          </p:nvPr>
        </p:nvSpPr>
        <p:spPr bwMode="auto">
          <a:xfrm>
            <a:off x="8615315" y="3889375"/>
            <a:ext cx="1071051" cy="273050"/>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900" b="0" dirty="0">
              <a:sym typeface="+mn-lt"/>
            </a:endParaRPr>
          </a:p>
        </p:txBody>
      </p:sp>
      <p:sp>
        <p:nvSpPr>
          <p:cNvPr id="67" name="Metin Yer Tutucusu 15"/>
          <p:cNvSpPr>
            <a:spLocks noGrp="1"/>
          </p:cNvSpPr>
          <p:nvPr>
            <p:custDataLst>
              <p:tags r:id="rId7"/>
            </p:custDataLst>
          </p:nvPr>
        </p:nvSpPr>
        <p:spPr bwMode="gray">
          <a:xfrm>
            <a:off x="6911015" y="3303589"/>
            <a:ext cx="314671"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ea typeface="+mn-ea"/>
              <a:cs typeface="Arial"/>
              <a:sym typeface="Arial"/>
            </a:endParaRPr>
          </a:p>
        </p:txBody>
      </p:sp>
      <p:sp>
        <p:nvSpPr>
          <p:cNvPr id="62" name="Metin Yer Tutucusu 10"/>
          <p:cNvSpPr>
            <a:spLocks noGrp="1"/>
          </p:cNvSpPr>
          <p:nvPr>
            <p:custDataLst>
              <p:tags r:id="rId8"/>
            </p:custDataLst>
          </p:nvPr>
        </p:nvSpPr>
        <p:spPr bwMode="gray">
          <a:xfrm>
            <a:off x="4157164" y="2255839"/>
            <a:ext cx="418257"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41" name="Metin Yer Tutucusu 2"/>
          <p:cNvSpPr>
            <a:spLocks noGrp="1"/>
          </p:cNvSpPr>
          <p:nvPr>
            <p:custDataLst>
              <p:tags r:id="rId9"/>
            </p:custDataLst>
          </p:nvPr>
        </p:nvSpPr>
        <p:spPr bwMode="auto">
          <a:xfrm>
            <a:off x="2943435" y="3889376"/>
            <a:ext cx="961601" cy="40957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900" b="0" dirty="0">
              <a:sym typeface="+mn-lt"/>
            </a:endParaRPr>
          </a:p>
        </p:txBody>
      </p:sp>
      <p:sp>
        <p:nvSpPr>
          <p:cNvPr id="50" name="Metin Yer Tutucusu 1"/>
          <p:cNvSpPr>
            <a:spLocks noGrp="1"/>
          </p:cNvSpPr>
          <p:nvPr>
            <p:custDataLst>
              <p:tags r:id="rId10"/>
            </p:custDataLst>
          </p:nvPr>
        </p:nvSpPr>
        <p:spPr bwMode="auto">
          <a:xfrm>
            <a:off x="1817660" y="3889375"/>
            <a:ext cx="922511"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900" b="0" dirty="0">
              <a:sym typeface="+mn-lt"/>
            </a:endParaRPr>
          </a:p>
        </p:txBody>
      </p:sp>
      <p:sp>
        <p:nvSpPr>
          <p:cNvPr id="59" name="Metin Yer Tutucusu 2"/>
          <p:cNvSpPr>
            <a:spLocks noGrp="1"/>
          </p:cNvSpPr>
          <p:nvPr>
            <p:custDataLst>
              <p:tags r:id="rId11"/>
            </p:custDataLst>
          </p:nvPr>
        </p:nvSpPr>
        <p:spPr bwMode="gray">
          <a:xfrm>
            <a:off x="2329731" y="3309939"/>
            <a:ext cx="314671"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71" name="Metin Yer Tutucusu 19"/>
          <p:cNvSpPr>
            <a:spLocks noGrp="1"/>
          </p:cNvSpPr>
          <p:nvPr>
            <p:custDataLst>
              <p:tags r:id="rId12"/>
            </p:custDataLst>
          </p:nvPr>
        </p:nvSpPr>
        <p:spPr bwMode="gray">
          <a:xfrm>
            <a:off x="9156706" y="3011489"/>
            <a:ext cx="404576"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ea typeface="+mn-ea"/>
              <a:cs typeface="Arial"/>
              <a:sym typeface="Arial"/>
            </a:endParaRPr>
          </a:p>
        </p:txBody>
      </p:sp>
      <p:sp>
        <p:nvSpPr>
          <p:cNvPr id="42" name="Metin Yer Tutucusu 10"/>
          <p:cNvSpPr>
            <a:spLocks noGrp="1"/>
          </p:cNvSpPr>
          <p:nvPr>
            <p:custDataLst>
              <p:tags r:id="rId13"/>
            </p:custDataLst>
          </p:nvPr>
        </p:nvSpPr>
        <p:spPr bwMode="auto">
          <a:xfrm>
            <a:off x="6316855" y="3889376"/>
            <a:ext cx="1086687" cy="1365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900" b="0" dirty="0">
              <a:sym typeface="+mn-lt"/>
            </a:endParaRPr>
          </a:p>
        </p:txBody>
      </p:sp>
      <p:sp>
        <p:nvSpPr>
          <p:cNvPr id="34" name="Metin Yer Tutucusu 11"/>
          <p:cNvSpPr>
            <a:spLocks noGrp="1"/>
          </p:cNvSpPr>
          <p:nvPr>
            <p:custDataLst>
              <p:tags r:id="rId14"/>
            </p:custDataLst>
          </p:nvPr>
        </p:nvSpPr>
        <p:spPr bwMode="auto">
          <a:xfrm>
            <a:off x="7598989" y="3889376"/>
            <a:ext cx="813061" cy="1365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900" b="0" dirty="0">
              <a:sym typeface="+mn-lt"/>
            </a:endParaRPr>
          </a:p>
        </p:txBody>
      </p:sp>
      <p:sp>
        <p:nvSpPr>
          <p:cNvPr id="58" name="Metin Yer Tutucusu 1"/>
          <p:cNvSpPr>
            <a:spLocks noGrp="1"/>
          </p:cNvSpPr>
          <p:nvPr>
            <p:custDataLst>
              <p:tags r:id="rId15"/>
            </p:custDataLst>
          </p:nvPr>
        </p:nvSpPr>
        <p:spPr bwMode="gray">
          <a:xfrm>
            <a:off x="1919292" y="3341688"/>
            <a:ext cx="314671"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ea typeface="+mn-ea"/>
              <a:cs typeface="Arial"/>
              <a:sym typeface="Arial"/>
            </a:endParaRPr>
          </a:p>
        </p:txBody>
      </p:sp>
      <p:sp>
        <p:nvSpPr>
          <p:cNvPr id="64" name="Metin Yer Tutucusu 12"/>
          <p:cNvSpPr>
            <a:spLocks noGrp="1"/>
          </p:cNvSpPr>
          <p:nvPr>
            <p:custDataLst>
              <p:tags r:id="rId16"/>
            </p:custDataLst>
          </p:nvPr>
        </p:nvSpPr>
        <p:spPr bwMode="gray">
          <a:xfrm>
            <a:off x="5302485" y="2522539"/>
            <a:ext cx="418257"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63" name="Metin Yer Tutucusu 11"/>
          <p:cNvSpPr>
            <a:spLocks noGrp="1"/>
          </p:cNvSpPr>
          <p:nvPr>
            <p:custDataLst>
              <p:tags r:id="rId17"/>
            </p:custDataLst>
          </p:nvPr>
        </p:nvSpPr>
        <p:spPr bwMode="gray">
          <a:xfrm>
            <a:off x="4567604" y="2344739"/>
            <a:ext cx="418257"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ea typeface="+mn-ea"/>
              <a:cs typeface="Arial"/>
              <a:sym typeface="Arial"/>
            </a:endParaRPr>
          </a:p>
        </p:txBody>
      </p:sp>
      <p:sp>
        <p:nvSpPr>
          <p:cNvPr id="66" name="Metin Yer Tutucusu 14"/>
          <p:cNvSpPr>
            <a:spLocks noGrp="1"/>
          </p:cNvSpPr>
          <p:nvPr>
            <p:custDataLst>
              <p:tags r:id="rId18"/>
            </p:custDataLst>
          </p:nvPr>
        </p:nvSpPr>
        <p:spPr bwMode="gray">
          <a:xfrm>
            <a:off x="6500576" y="3328989"/>
            <a:ext cx="314671"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36" name="Metin Yer Tutucusu 7"/>
          <p:cNvSpPr>
            <a:spLocks noGrp="1"/>
          </p:cNvSpPr>
          <p:nvPr>
            <p:custDataLst>
              <p:tags r:id="rId19"/>
            </p:custDataLst>
          </p:nvPr>
        </p:nvSpPr>
        <p:spPr bwMode="auto">
          <a:xfrm>
            <a:off x="5402162" y="3889375"/>
            <a:ext cx="625431"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900" b="0" dirty="0">
              <a:sym typeface="+mn-lt"/>
            </a:endParaRPr>
          </a:p>
        </p:txBody>
      </p:sp>
      <p:sp>
        <p:nvSpPr>
          <p:cNvPr id="68" name="Metin Yer Tutucusu 16"/>
          <p:cNvSpPr>
            <a:spLocks noGrp="1"/>
          </p:cNvSpPr>
          <p:nvPr>
            <p:custDataLst>
              <p:tags r:id="rId20"/>
            </p:custDataLst>
          </p:nvPr>
        </p:nvSpPr>
        <p:spPr bwMode="gray">
          <a:xfrm>
            <a:off x="7593127" y="2509839"/>
            <a:ext cx="418257"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65" name="Metin Yer Tutucusu 13"/>
          <p:cNvSpPr>
            <a:spLocks noGrp="1"/>
          </p:cNvSpPr>
          <p:nvPr>
            <p:custDataLst>
              <p:tags r:id="rId21"/>
            </p:custDataLst>
          </p:nvPr>
        </p:nvSpPr>
        <p:spPr bwMode="gray">
          <a:xfrm>
            <a:off x="5709016" y="2503489"/>
            <a:ext cx="418257"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70" name="Metin Yer Tutucusu 18"/>
          <p:cNvSpPr>
            <a:spLocks noGrp="1"/>
          </p:cNvSpPr>
          <p:nvPr>
            <p:custDataLst>
              <p:tags r:id="rId22"/>
            </p:custDataLst>
          </p:nvPr>
        </p:nvSpPr>
        <p:spPr bwMode="gray">
          <a:xfrm>
            <a:off x="8746266" y="2986089"/>
            <a:ext cx="404576"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61" name="Metin Yer Tutucusu 7"/>
          <p:cNvSpPr>
            <a:spLocks noGrp="1"/>
          </p:cNvSpPr>
          <p:nvPr>
            <p:custDataLst>
              <p:tags r:id="rId23"/>
            </p:custDataLst>
          </p:nvPr>
        </p:nvSpPr>
        <p:spPr bwMode="gray">
          <a:xfrm>
            <a:off x="3471143" y="3221039"/>
            <a:ext cx="314671"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endParaRPr lang="tr-TR" sz="1200" b="0" dirty="0">
              <a:latin typeface="Arial"/>
              <a:cs typeface="Arial"/>
              <a:sym typeface="Arial"/>
            </a:endParaRPr>
          </a:p>
        </p:txBody>
      </p:sp>
      <p:sp>
        <p:nvSpPr>
          <p:cNvPr id="55" name="Metin Yer Tutucusu 91"/>
          <p:cNvSpPr>
            <a:spLocks noGrp="1"/>
          </p:cNvSpPr>
          <p:nvPr>
            <p:custDataLst>
              <p:tags r:id="rId24"/>
            </p:custDataLst>
          </p:nvPr>
        </p:nvSpPr>
        <p:spPr bwMode="auto">
          <a:xfrm>
            <a:off x="8916305" y="2111375"/>
            <a:ext cx="613704" cy="182562"/>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endParaRPr lang="tr-TR" sz="1200" b="0" dirty="0">
              <a:ea typeface="+mn-ea"/>
              <a:sym typeface="+mn-lt"/>
            </a:endParaRPr>
          </a:p>
        </p:txBody>
      </p:sp>
      <p:sp>
        <p:nvSpPr>
          <p:cNvPr id="56" name="Metin Yer Tutucusu 44"/>
          <p:cNvSpPr>
            <a:spLocks noGrp="1"/>
          </p:cNvSpPr>
          <p:nvPr>
            <p:custDataLst>
              <p:tags r:id="rId25"/>
            </p:custDataLst>
          </p:nvPr>
        </p:nvSpPr>
        <p:spPr bwMode="auto">
          <a:xfrm>
            <a:off x="9981492" y="2111375"/>
            <a:ext cx="539434" cy="182562"/>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endParaRPr lang="tr-TR" sz="1200" b="0" dirty="0">
              <a:ea typeface="+mn-ea"/>
              <a:sym typeface="+mn-lt"/>
            </a:endParaRPr>
          </a:p>
        </p:txBody>
      </p:sp>
      <p:graphicFrame>
        <p:nvGraphicFramePr>
          <p:cNvPr id="6" name="Tablo 5">
            <a:extLst>
              <a:ext uri="{FF2B5EF4-FFF2-40B4-BE49-F238E27FC236}">
                <a16:creationId xmlns:a16="http://schemas.microsoft.com/office/drawing/2014/main" xmlns="" id="{96E01BDD-DB5E-4BE0-8998-A90F71AE6143}"/>
              </a:ext>
            </a:extLst>
          </p:cNvPr>
          <p:cNvGraphicFramePr>
            <a:graphicFrameLocks noGrp="1"/>
          </p:cNvGraphicFramePr>
          <p:nvPr>
            <p:extLst>
              <p:ext uri="{D42A27DB-BD31-4B8C-83A1-F6EECF244321}">
                <p14:modId xmlns:p14="http://schemas.microsoft.com/office/powerpoint/2010/main" val="315658629"/>
              </p:ext>
            </p:extLst>
          </p:nvPr>
        </p:nvGraphicFramePr>
        <p:xfrm>
          <a:off x="777750" y="1413233"/>
          <a:ext cx="9565320" cy="3768365"/>
        </p:xfrm>
        <a:graphic>
          <a:graphicData uri="http://schemas.openxmlformats.org/drawingml/2006/table">
            <a:tbl>
              <a:tblPr firstRow="1" bandRow="1">
                <a:tableStyleId>{5C22544A-7EE6-4342-B048-85BDC9FD1C3A}</a:tableStyleId>
              </a:tblPr>
              <a:tblGrid>
                <a:gridCol w="1913064">
                  <a:extLst>
                    <a:ext uri="{9D8B030D-6E8A-4147-A177-3AD203B41FA5}">
                      <a16:colId xmlns:a16="http://schemas.microsoft.com/office/drawing/2014/main" xmlns="" val="2259517629"/>
                    </a:ext>
                  </a:extLst>
                </a:gridCol>
                <a:gridCol w="1913064">
                  <a:extLst>
                    <a:ext uri="{9D8B030D-6E8A-4147-A177-3AD203B41FA5}">
                      <a16:colId xmlns:a16="http://schemas.microsoft.com/office/drawing/2014/main" xmlns="" val="4054028591"/>
                    </a:ext>
                  </a:extLst>
                </a:gridCol>
                <a:gridCol w="1913064">
                  <a:extLst>
                    <a:ext uri="{9D8B030D-6E8A-4147-A177-3AD203B41FA5}">
                      <a16:colId xmlns:a16="http://schemas.microsoft.com/office/drawing/2014/main" xmlns="" val="2910556960"/>
                    </a:ext>
                  </a:extLst>
                </a:gridCol>
                <a:gridCol w="1913064">
                  <a:extLst>
                    <a:ext uri="{9D8B030D-6E8A-4147-A177-3AD203B41FA5}">
                      <a16:colId xmlns:a16="http://schemas.microsoft.com/office/drawing/2014/main" xmlns="" val="1326612557"/>
                    </a:ext>
                  </a:extLst>
                </a:gridCol>
                <a:gridCol w="1913064">
                  <a:extLst>
                    <a:ext uri="{9D8B030D-6E8A-4147-A177-3AD203B41FA5}">
                      <a16:colId xmlns:a16="http://schemas.microsoft.com/office/drawing/2014/main" xmlns="" val="860587121"/>
                    </a:ext>
                  </a:extLst>
                </a:gridCol>
              </a:tblGrid>
              <a:tr h="521446">
                <a:tc>
                  <a:txBody>
                    <a:bodyPr/>
                    <a:lstStyle/>
                    <a:p>
                      <a:pPr algn="ctr"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b="1" i="0" u="none" strike="noStrike" dirty="0">
                          <a:solidFill>
                            <a:schemeClr val="bg1"/>
                          </a:solidFill>
                          <a:effectLst/>
                          <a:latin typeface="Times New Roman" panose="02020603050405020304" pitchFamily="18" charset="0"/>
                          <a:cs typeface="Times New Roman" panose="02020603050405020304" pitchFamily="18" charset="0"/>
                        </a:rPr>
                        <a:t>Yıl</a:t>
                      </a: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Isparta</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Türkiye</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extLst>
                  <a:ext uri="{0D108BD9-81ED-4DB2-BD59-A6C34878D82A}">
                    <a16:rowId xmlns:a16="http://schemas.microsoft.com/office/drawing/2014/main" xmlns="" val="113252960"/>
                  </a:ext>
                </a:extLst>
              </a:tr>
              <a:tr h="521446">
                <a:tc rowSpan="6">
                  <a:txBody>
                    <a:bodyPr/>
                    <a:lstStyle/>
                    <a:p>
                      <a:pPr algn="ctr" fontAlgn="b"/>
                      <a:endParaRPr lang="tr-TR" sz="1600" b="1" u="none" strike="noStrike" dirty="0">
                        <a:effectLst/>
                        <a:latin typeface="Times New Roman" panose="02020603050405020304" pitchFamily="18" charset="0"/>
                        <a:cs typeface="Times New Roman" panose="02020603050405020304" pitchFamily="18" charset="0"/>
                      </a:endParaRPr>
                    </a:p>
                    <a:p>
                      <a:pPr algn="ctr" fontAlgn="b"/>
                      <a:endParaRPr lang="tr-TR" sz="1600" b="1" u="none" strike="noStrike" dirty="0">
                        <a:effectLst/>
                        <a:latin typeface="Times New Roman" panose="02020603050405020304" pitchFamily="18" charset="0"/>
                        <a:cs typeface="Times New Roman" panose="02020603050405020304" pitchFamily="18" charset="0"/>
                      </a:endParaRPr>
                    </a:p>
                    <a:p>
                      <a:pPr algn="ctr" fontAlgn="b"/>
                      <a:endParaRPr lang="tr-TR" sz="1600" b="1" u="none" strike="noStrike" dirty="0">
                        <a:effectLst/>
                        <a:latin typeface="Times New Roman" panose="02020603050405020304" pitchFamily="18" charset="0"/>
                        <a:cs typeface="Times New Roman" panose="02020603050405020304" pitchFamily="18" charset="0"/>
                      </a:endParaRPr>
                    </a:p>
                    <a:p>
                      <a:pPr algn="ctr" fontAlgn="b"/>
                      <a:endParaRPr lang="tr-TR" sz="1600" b="1" u="none" strike="noStrike" dirty="0">
                        <a:effectLst/>
                        <a:latin typeface="Times New Roman" panose="02020603050405020304" pitchFamily="18" charset="0"/>
                        <a:cs typeface="Times New Roman" panose="02020603050405020304" pitchFamily="18" charset="0"/>
                      </a:endParaRPr>
                    </a:p>
                    <a:p>
                      <a:pPr algn="ctr" fontAlgn="b"/>
                      <a:r>
                        <a:rPr lang="tr-TR" sz="1600" b="1" u="none" strike="noStrike" dirty="0">
                          <a:effectLst/>
                          <a:latin typeface="Times New Roman" panose="02020603050405020304" pitchFamily="18" charset="0"/>
                          <a:cs typeface="Times New Roman" panose="02020603050405020304" pitchFamily="18" charset="0"/>
                        </a:rPr>
                        <a:t>Bitirilen Eğitim Düzeyi</a:t>
                      </a:r>
                    </a:p>
                    <a:p>
                      <a:pPr algn="ctr"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Doktora</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a:effectLst/>
                          <a:latin typeface="Times New Roman" panose="02020603050405020304" pitchFamily="18" charset="0"/>
                          <a:cs typeface="Times New Roman" panose="02020603050405020304" pitchFamily="18" charset="0"/>
                        </a:rPr>
                        <a:t>2017</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a:effectLst/>
                          <a:latin typeface="Times New Roman" panose="02020603050405020304" pitchFamily="18" charset="0"/>
                          <a:cs typeface="Times New Roman" panose="02020603050405020304" pitchFamily="18" charset="0"/>
                        </a:rPr>
                        <a:t>2009</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a:effectLst/>
                          <a:latin typeface="Times New Roman" panose="02020603050405020304" pitchFamily="18" charset="0"/>
                          <a:cs typeface="Times New Roman" panose="02020603050405020304" pitchFamily="18" charset="0"/>
                        </a:rPr>
                        <a:t>203811</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extLst>
                  <a:ext uri="{0D108BD9-81ED-4DB2-BD59-A6C34878D82A}">
                    <a16:rowId xmlns:a16="http://schemas.microsoft.com/office/drawing/2014/main" xmlns="" val="723194968"/>
                  </a:ext>
                </a:extLst>
              </a:tr>
              <a:tr h="521446">
                <a:tc vMerge="1">
                  <a:txBody>
                    <a:bodyPr/>
                    <a:lstStyle/>
                    <a:p>
                      <a:pPr algn="l"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Yüksek Lisans</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2017</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a:effectLst/>
                          <a:latin typeface="Times New Roman" panose="02020603050405020304" pitchFamily="18" charset="0"/>
                          <a:cs typeface="Times New Roman" panose="02020603050405020304" pitchFamily="18" charset="0"/>
                        </a:rPr>
                        <a:t>5056</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a:effectLst/>
                          <a:latin typeface="Times New Roman" panose="02020603050405020304" pitchFamily="18" charset="0"/>
                          <a:cs typeface="Times New Roman" panose="02020603050405020304" pitchFamily="18" charset="0"/>
                        </a:rPr>
                        <a:t>890437</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extLst>
                  <a:ext uri="{0D108BD9-81ED-4DB2-BD59-A6C34878D82A}">
                    <a16:rowId xmlns:a16="http://schemas.microsoft.com/office/drawing/2014/main" xmlns="" val="2181920642"/>
                  </a:ext>
                </a:extLst>
              </a:tr>
              <a:tr h="639689">
                <a:tc vMerge="1">
                  <a:txBody>
                    <a:bodyPr/>
                    <a:lstStyle/>
                    <a:p>
                      <a:pPr algn="l"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Yüksekokul Veya Fakülte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2017</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54670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a:effectLst/>
                          <a:latin typeface="Times New Roman" panose="02020603050405020304" pitchFamily="18" charset="0"/>
                          <a:cs typeface="Times New Roman" panose="02020603050405020304" pitchFamily="18" charset="0"/>
                        </a:rPr>
                        <a:t>9246078</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extLst>
                  <a:ext uri="{0D108BD9-81ED-4DB2-BD59-A6C34878D82A}">
                    <a16:rowId xmlns:a16="http://schemas.microsoft.com/office/drawing/2014/main" xmlns="" val="3248477435"/>
                  </a:ext>
                </a:extLst>
              </a:tr>
              <a:tr h="521446">
                <a:tc vMerge="1">
                  <a:txBody>
                    <a:bodyPr/>
                    <a:lstStyle/>
                    <a:p>
                      <a:pPr algn="l"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Lise </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2017</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90812</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13965679</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extLst>
                  <a:ext uri="{0D108BD9-81ED-4DB2-BD59-A6C34878D82A}">
                    <a16:rowId xmlns:a16="http://schemas.microsoft.com/office/drawing/2014/main" xmlns="" val="1125965054"/>
                  </a:ext>
                </a:extLst>
              </a:tr>
              <a:tr h="521446">
                <a:tc vMerge="1">
                  <a:txBody>
                    <a:bodyPr/>
                    <a:lstStyle/>
                    <a:p>
                      <a:pPr algn="l"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Ortaokul</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2017</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40237</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7738123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extLst>
                  <a:ext uri="{0D108BD9-81ED-4DB2-BD59-A6C34878D82A}">
                    <a16:rowId xmlns:a16="http://schemas.microsoft.com/office/drawing/2014/main" xmlns="" val="784004669"/>
                  </a:ext>
                </a:extLst>
              </a:tr>
              <a:tr h="521446">
                <a:tc vMerge="1">
                  <a:txBody>
                    <a:bodyPr/>
                    <a:lstStyle/>
                    <a:p>
                      <a:pPr algn="l"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İlköğretim</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2017</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40435</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8691859</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27" marR="11727" marT="9525" marB="0" anchor="ctr"/>
                </a:tc>
                <a:extLst>
                  <a:ext uri="{0D108BD9-81ED-4DB2-BD59-A6C34878D82A}">
                    <a16:rowId xmlns:a16="http://schemas.microsoft.com/office/drawing/2014/main" xmlns="" val="3412666168"/>
                  </a:ext>
                </a:extLst>
              </a:tr>
            </a:tbl>
          </a:graphicData>
        </a:graphic>
      </p:graphicFrame>
      <p:sp>
        <p:nvSpPr>
          <p:cNvPr id="7" name="Metin kutusu 6">
            <a:extLst>
              <a:ext uri="{FF2B5EF4-FFF2-40B4-BE49-F238E27FC236}">
                <a16:creationId xmlns:a16="http://schemas.microsoft.com/office/drawing/2014/main" xmlns="" id="{3BFC9F92-14E6-4FE9-B197-2C230581F429}"/>
              </a:ext>
            </a:extLst>
          </p:cNvPr>
          <p:cNvSpPr txBox="1"/>
          <p:nvPr/>
        </p:nvSpPr>
        <p:spPr>
          <a:xfrm>
            <a:off x="824369" y="5683248"/>
            <a:ext cx="9518698" cy="646331"/>
          </a:xfrm>
          <a:prstGeom prst="rect">
            <a:avLst/>
          </a:prstGeom>
          <a:noFill/>
        </p:spPr>
        <p:txBody>
          <a:bodyPr wrap="square" rtlCol="0">
            <a:spAutoFit/>
          </a:bodyPr>
          <a:lstStyle/>
          <a:p>
            <a:r>
              <a:rPr lang="tr-TR" sz="1800" b="1" dirty="0">
                <a:latin typeface="Arial" panose="020B0604020202020204" pitchFamily="34" charset="0"/>
                <a:cs typeface="Arial" panose="020B0604020202020204" pitchFamily="34" charset="0"/>
              </a:rPr>
              <a:t>Türkiye İstatistik Kurumu’ndan sağlanan verilere göre 2017 yılı, Isparta nüfusunun eğitime dağılımı yukarıdaki tabloda görüldüğü şekildedir.</a:t>
            </a:r>
          </a:p>
        </p:txBody>
      </p:sp>
    </p:spTree>
    <p:extLst>
      <p:ext uri="{BB962C8B-B14F-4D97-AF65-F5344CB8AC3E}">
        <p14:creationId xmlns:p14="http://schemas.microsoft.com/office/powerpoint/2010/main" val="228779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Nesne" hidden="1"/>
          <p:cNvGraphicFramePr>
            <a:graphicFrameLocks noChangeAspect="1"/>
          </p:cNvGraphicFramePr>
          <p:nvPr>
            <p:custDataLst>
              <p:tags r:id="rId2"/>
            </p:custDataLst>
          </p:nvPr>
        </p:nvGraphicFramePr>
        <p:xfrm>
          <a:off x="2116" y="1590"/>
          <a:ext cx="2116" cy="1587"/>
        </p:xfrm>
        <a:graphic>
          <a:graphicData uri="http://schemas.openxmlformats.org/presentationml/2006/ole">
            <mc:AlternateContent xmlns:mc="http://schemas.openxmlformats.org/markup-compatibility/2006">
              <mc:Choice xmlns:v="urn:schemas-microsoft-com:vml" Requires="v">
                <p:oleObj spid="_x0000_s1746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6" y="1590"/>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Başlık 1"/>
          <p:cNvSpPr>
            <a:spLocks noGrp="1"/>
          </p:cNvSpPr>
          <p:nvPr>
            <p:ph type="title"/>
          </p:nvPr>
        </p:nvSpPr>
        <p:spPr>
          <a:xfrm>
            <a:off x="0" y="175343"/>
            <a:ext cx="12192000" cy="754297"/>
          </a:xfrm>
        </p:spPr>
        <p:txBody>
          <a:bodyPr>
            <a:noAutofit/>
          </a:bodyPr>
          <a:lstStyle/>
          <a:p>
            <a:pPr algn="ctr"/>
            <a:r>
              <a:rPr lang="tr-TR" sz="3600" b="1" dirty="0" smtClean="0">
                <a:latin typeface="Arial" panose="020B0604020202020204" pitchFamily="34" charset="0"/>
                <a:cs typeface="Arial" panose="020B0604020202020204" pitchFamily="34" charset="0"/>
              </a:rPr>
              <a:t>2013-2018 döneminde Isparta’da ilçelere göre nüfus</a:t>
            </a:r>
            <a:endParaRPr lang="tr-TR" sz="3600" b="1" dirty="0">
              <a:latin typeface="Arial" panose="020B0604020202020204" pitchFamily="34" charset="0"/>
              <a:cs typeface="Arial" panose="020B0604020202020204" pitchFamily="34" charset="0"/>
            </a:endParaRPr>
          </a:p>
        </p:txBody>
      </p:sp>
      <p:sp>
        <p:nvSpPr>
          <p:cNvPr id="4" name="Metin Yer Tutucusu 3"/>
          <p:cNvSpPr>
            <a:spLocks noGrp="1"/>
          </p:cNvSpPr>
          <p:nvPr>
            <p:ph type="body" sz="quarter" idx="11"/>
          </p:nvPr>
        </p:nvSpPr>
        <p:spPr>
          <a:xfrm>
            <a:off x="846578" y="6662562"/>
            <a:ext cx="9374488" cy="190501"/>
          </a:xfrm>
        </p:spPr>
        <p:txBody>
          <a:bodyPr>
            <a:noAutofit/>
          </a:bodyPr>
          <a:lstStyle/>
          <a:p>
            <a:r>
              <a:rPr lang="tr-TR" sz="900" b="1" dirty="0">
                <a:latin typeface="Times New Roman" panose="02020603050405020304" pitchFamily="18" charset="0"/>
                <a:cs typeface="Times New Roman" panose="02020603050405020304" pitchFamily="18" charset="0"/>
              </a:rPr>
              <a:t>Kaynak: TÜİK.</a:t>
            </a:r>
          </a:p>
        </p:txBody>
      </p:sp>
      <p:sp>
        <p:nvSpPr>
          <p:cNvPr id="5" name="Slayt Numarası Yer Tutucusu 4"/>
          <p:cNvSpPr>
            <a:spLocks noGrp="1"/>
          </p:cNvSpPr>
          <p:nvPr>
            <p:ph type="sldNum" sz="quarter" idx="12"/>
          </p:nvPr>
        </p:nvSpPr>
        <p:spPr>
          <a:xfrm>
            <a:off x="11511414" y="6573662"/>
            <a:ext cx="660612" cy="184150"/>
          </a:xfrm>
        </p:spPr>
        <p:txBody>
          <a:bodyPr/>
          <a:lstStyle/>
          <a:p>
            <a:pPr>
              <a:defRPr/>
            </a:pPr>
            <a:fld id="{343D017F-4314-49B3-9B24-DD6683824C11}" type="slidenum">
              <a:rPr lang="en-US" smtClean="0"/>
              <a:pPr>
                <a:defRPr/>
              </a:pPr>
              <a:t>18</a:t>
            </a:fld>
            <a:endParaRPr lang="en-US" dirty="0"/>
          </a:p>
        </p:txBody>
      </p:sp>
      <p:graphicFrame>
        <p:nvGraphicFramePr>
          <p:cNvPr id="3" name="Tablo 2">
            <a:extLst>
              <a:ext uri="{FF2B5EF4-FFF2-40B4-BE49-F238E27FC236}">
                <a16:creationId xmlns:a16="http://schemas.microsoft.com/office/drawing/2014/main" xmlns="" id="{B459EF0E-0D02-400F-928D-DDF01DA26804}"/>
              </a:ext>
            </a:extLst>
          </p:cNvPr>
          <p:cNvGraphicFramePr>
            <a:graphicFrameLocks noGrp="1"/>
          </p:cNvGraphicFramePr>
          <p:nvPr>
            <p:extLst>
              <p:ext uri="{D42A27DB-BD31-4B8C-83A1-F6EECF244321}">
                <p14:modId xmlns:p14="http://schemas.microsoft.com/office/powerpoint/2010/main" val="2703829318"/>
              </p:ext>
            </p:extLst>
          </p:nvPr>
        </p:nvGraphicFramePr>
        <p:xfrm>
          <a:off x="802715" y="1550504"/>
          <a:ext cx="6603924" cy="4849059"/>
        </p:xfrm>
        <a:graphic>
          <a:graphicData uri="http://schemas.openxmlformats.org/drawingml/2006/table">
            <a:tbl>
              <a:tblPr firstRow="1" bandRow="1">
                <a:tableStyleId>{5C22544A-7EE6-4342-B048-85BDC9FD1C3A}</a:tableStyleId>
              </a:tblPr>
              <a:tblGrid>
                <a:gridCol w="2201308">
                  <a:extLst>
                    <a:ext uri="{9D8B030D-6E8A-4147-A177-3AD203B41FA5}">
                      <a16:colId xmlns:a16="http://schemas.microsoft.com/office/drawing/2014/main" xmlns="" val="1552292496"/>
                    </a:ext>
                  </a:extLst>
                </a:gridCol>
                <a:gridCol w="2201308">
                  <a:extLst>
                    <a:ext uri="{9D8B030D-6E8A-4147-A177-3AD203B41FA5}">
                      <a16:colId xmlns:a16="http://schemas.microsoft.com/office/drawing/2014/main" xmlns="" val="4001399776"/>
                    </a:ext>
                  </a:extLst>
                </a:gridCol>
                <a:gridCol w="2201308">
                  <a:extLst>
                    <a:ext uri="{9D8B030D-6E8A-4147-A177-3AD203B41FA5}">
                      <a16:colId xmlns:a16="http://schemas.microsoft.com/office/drawing/2014/main" xmlns="" val="4073222271"/>
                    </a:ext>
                  </a:extLst>
                </a:gridCol>
              </a:tblGrid>
              <a:tr h="260312">
                <a:tc>
                  <a:txBody>
                    <a:bodyPr/>
                    <a:lstStyle/>
                    <a:p>
                      <a:pPr algn="l"/>
                      <a:r>
                        <a:rPr lang="tr-TR" sz="1200" dirty="0">
                          <a:latin typeface="Times New Roman" panose="02020603050405020304" pitchFamily="18" charset="0"/>
                          <a:cs typeface="Times New Roman" panose="02020603050405020304" pitchFamily="18" charset="0"/>
                        </a:rPr>
                        <a:t>Isparta İlçeleri</a:t>
                      </a:r>
                    </a:p>
                  </a:txBody>
                  <a:tcPr marL="112578" marR="112578" anchor="ctr"/>
                </a:tc>
                <a:tc>
                  <a:txBody>
                    <a:bodyPr/>
                    <a:lstStyle/>
                    <a:p>
                      <a:pPr algn="l"/>
                      <a:r>
                        <a:rPr lang="tr-TR" sz="1200" dirty="0">
                          <a:latin typeface="Times New Roman" panose="02020603050405020304" pitchFamily="18" charset="0"/>
                          <a:cs typeface="Times New Roman" panose="02020603050405020304" pitchFamily="18" charset="0"/>
                        </a:rPr>
                        <a:t>2013</a:t>
                      </a:r>
                    </a:p>
                  </a:txBody>
                  <a:tcPr marL="112578" marR="112578" anchor="ctr"/>
                </a:tc>
                <a:tc>
                  <a:txBody>
                    <a:bodyPr/>
                    <a:lstStyle/>
                    <a:p>
                      <a:pPr algn="l"/>
                      <a:r>
                        <a:rPr lang="tr-TR" sz="1200" dirty="0">
                          <a:latin typeface="Times New Roman" panose="02020603050405020304" pitchFamily="18" charset="0"/>
                          <a:cs typeface="Times New Roman" panose="02020603050405020304" pitchFamily="18" charset="0"/>
                        </a:rPr>
                        <a:t>2018</a:t>
                      </a:r>
                    </a:p>
                  </a:txBody>
                  <a:tcPr marL="112578" marR="112578" anchor="ctr"/>
                </a:tc>
                <a:extLst>
                  <a:ext uri="{0D108BD9-81ED-4DB2-BD59-A6C34878D82A}">
                    <a16:rowId xmlns:a16="http://schemas.microsoft.com/office/drawing/2014/main" xmlns="" val="1598876756"/>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Aksu</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4957</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4533</a:t>
                      </a:r>
                    </a:p>
                  </a:txBody>
                  <a:tcPr marL="11727" marR="11727" marT="9525" marB="0" anchor="ctr"/>
                </a:tc>
                <a:extLst>
                  <a:ext uri="{0D108BD9-81ED-4DB2-BD59-A6C34878D82A}">
                    <a16:rowId xmlns:a16="http://schemas.microsoft.com/office/drawing/2014/main" xmlns="" val="1960508833"/>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Atabey</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5603</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5477</a:t>
                      </a:r>
                    </a:p>
                  </a:txBody>
                  <a:tcPr marL="11727" marR="11727" marT="9525" marB="0" anchor="ctr"/>
                </a:tc>
                <a:extLst>
                  <a:ext uri="{0D108BD9-81ED-4DB2-BD59-A6C34878D82A}">
                    <a16:rowId xmlns:a16="http://schemas.microsoft.com/office/drawing/2014/main" xmlns="" val="3225880975"/>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Eğirdir</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33494</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32436</a:t>
                      </a:r>
                    </a:p>
                  </a:txBody>
                  <a:tcPr marL="11727" marR="11727" marT="9525" marB="0" anchor="ctr"/>
                </a:tc>
                <a:extLst>
                  <a:ext uri="{0D108BD9-81ED-4DB2-BD59-A6C34878D82A}">
                    <a16:rowId xmlns:a16="http://schemas.microsoft.com/office/drawing/2014/main" xmlns="" val="2497524623"/>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Gelendost</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16428</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15414</a:t>
                      </a:r>
                    </a:p>
                  </a:txBody>
                  <a:tcPr marL="11727" marR="11727" marT="9525" marB="0" anchor="ctr"/>
                </a:tc>
                <a:extLst>
                  <a:ext uri="{0D108BD9-81ED-4DB2-BD59-A6C34878D82A}">
                    <a16:rowId xmlns:a16="http://schemas.microsoft.com/office/drawing/2014/main" xmlns="" val="4251235907"/>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Gönen</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8125</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7364</a:t>
                      </a:r>
                    </a:p>
                  </a:txBody>
                  <a:tcPr marL="11727" marR="11727" marT="9525" marB="0" anchor="ctr"/>
                </a:tc>
                <a:extLst>
                  <a:ext uri="{0D108BD9-81ED-4DB2-BD59-A6C34878D82A}">
                    <a16:rowId xmlns:a16="http://schemas.microsoft.com/office/drawing/2014/main" xmlns="" val="941522849"/>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Keçiborlu</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14556</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14383</a:t>
                      </a:r>
                    </a:p>
                  </a:txBody>
                  <a:tcPr marL="11727" marR="11727" marT="9525" marB="0" anchor="ctr"/>
                </a:tc>
                <a:extLst>
                  <a:ext uri="{0D108BD9-81ED-4DB2-BD59-A6C34878D82A}">
                    <a16:rowId xmlns:a16="http://schemas.microsoft.com/office/drawing/2014/main" xmlns="" val="3472270333"/>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Merkez</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223430</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258375</a:t>
                      </a:r>
                    </a:p>
                  </a:txBody>
                  <a:tcPr marL="11727" marR="11727" marT="9525" marB="0" anchor="ctr"/>
                </a:tc>
                <a:extLst>
                  <a:ext uri="{0D108BD9-81ED-4DB2-BD59-A6C34878D82A}">
                    <a16:rowId xmlns:a16="http://schemas.microsoft.com/office/drawing/2014/main" xmlns="" val="2868183652"/>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Şarkikaraağaç</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26597</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25578</a:t>
                      </a:r>
                    </a:p>
                  </a:txBody>
                  <a:tcPr marL="11727" marR="11727" marT="9525" marB="0" anchor="ctr"/>
                </a:tc>
                <a:extLst>
                  <a:ext uri="{0D108BD9-81ED-4DB2-BD59-A6C34878D82A}">
                    <a16:rowId xmlns:a16="http://schemas.microsoft.com/office/drawing/2014/main" xmlns="" val="2160557673"/>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Senirkent</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12932</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11811</a:t>
                      </a:r>
                    </a:p>
                  </a:txBody>
                  <a:tcPr marL="11727" marR="11727" marT="9525" marB="0" anchor="ctr"/>
                </a:tc>
                <a:extLst>
                  <a:ext uri="{0D108BD9-81ED-4DB2-BD59-A6C34878D82A}">
                    <a16:rowId xmlns:a16="http://schemas.microsoft.com/office/drawing/2014/main" xmlns="" val="2324488710"/>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Sütçüler</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11635</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10707</a:t>
                      </a:r>
                    </a:p>
                  </a:txBody>
                  <a:tcPr marL="11727" marR="11727" marT="9525" marB="0" anchor="ctr"/>
                </a:tc>
                <a:extLst>
                  <a:ext uri="{0D108BD9-81ED-4DB2-BD59-A6C34878D82A}">
                    <a16:rowId xmlns:a16="http://schemas.microsoft.com/office/drawing/2014/main" xmlns="" val="2772799358"/>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Uluborlu</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7282</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6388</a:t>
                      </a:r>
                    </a:p>
                  </a:txBody>
                  <a:tcPr marL="11727" marR="11727" marT="9525" marB="0" anchor="ctr"/>
                </a:tc>
                <a:extLst>
                  <a:ext uri="{0D108BD9-81ED-4DB2-BD59-A6C34878D82A}">
                    <a16:rowId xmlns:a16="http://schemas.microsoft.com/office/drawing/2014/main" xmlns="" val="4220414730"/>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Yalvaç</a:t>
                      </a:r>
                    </a:p>
                  </a:txBody>
                  <a:tcPr marL="11727" marR="11727" marT="9525" marB="0" anchor="ctr"/>
                </a:tc>
                <a:tc>
                  <a:txBody>
                    <a:bodyPr/>
                    <a:lstStyle/>
                    <a:p>
                      <a:pPr algn="l" fontAlgn="b"/>
                      <a:r>
                        <a:rPr lang="tr-TR" sz="1200" b="0" i="0" u="none" strike="noStrike">
                          <a:effectLst/>
                          <a:latin typeface="Times New Roman" panose="02020603050405020304" pitchFamily="18" charset="0"/>
                          <a:cs typeface="Times New Roman" panose="02020603050405020304" pitchFamily="18" charset="0"/>
                        </a:rPr>
                        <a:t>50272</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46646</a:t>
                      </a:r>
                    </a:p>
                  </a:txBody>
                  <a:tcPr marL="11727" marR="11727" marT="9525" marB="0" anchor="ctr"/>
                </a:tc>
                <a:extLst>
                  <a:ext uri="{0D108BD9-81ED-4DB2-BD59-A6C34878D82A}">
                    <a16:rowId xmlns:a16="http://schemas.microsoft.com/office/drawing/2014/main" xmlns="" val="3747345821"/>
                  </a:ext>
                </a:extLst>
              </a:tr>
              <a:tr h="351903">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Yenişarbademli</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2463</a:t>
                      </a:r>
                    </a:p>
                  </a:txBody>
                  <a:tcPr marL="11727" marR="11727" marT="9525" marB="0" anchor="ctr"/>
                </a:tc>
                <a:tc>
                  <a:txBody>
                    <a:bodyPr/>
                    <a:lstStyle/>
                    <a:p>
                      <a:pPr algn="l" fontAlgn="b"/>
                      <a:r>
                        <a:rPr lang="tr-TR" sz="1200" b="0" i="0" u="none" strike="noStrike" dirty="0">
                          <a:effectLst/>
                          <a:latin typeface="Times New Roman" panose="02020603050405020304" pitchFamily="18" charset="0"/>
                          <a:cs typeface="Times New Roman" panose="02020603050405020304" pitchFamily="18" charset="0"/>
                        </a:rPr>
                        <a:t>2300</a:t>
                      </a:r>
                    </a:p>
                  </a:txBody>
                  <a:tcPr marL="11727" marR="11727" marT="9525" marB="0" anchor="ctr"/>
                </a:tc>
                <a:extLst>
                  <a:ext uri="{0D108BD9-81ED-4DB2-BD59-A6C34878D82A}">
                    <a16:rowId xmlns:a16="http://schemas.microsoft.com/office/drawing/2014/main" xmlns="" val="4179006604"/>
                  </a:ext>
                </a:extLst>
              </a:tr>
            </a:tbl>
          </a:graphicData>
        </a:graphic>
      </p:graphicFrame>
      <p:sp>
        <p:nvSpPr>
          <p:cNvPr id="7" name="Metin kutusu 6">
            <a:extLst>
              <a:ext uri="{FF2B5EF4-FFF2-40B4-BE49-F238E27FC236}">
                <a16:creationId xmlns:a16="http://schemas.microsoft.com/office/drawing/2014/main" xmlns="" id="{272A7C28-0CD9-4837-9299-B1CB97DDB803}"/>
              </a:ext>
            </a:extLst>
          </p:cNvPr>
          <p:cNvSpPr txBox="1"/>
          <p:nvPr/>
        </p:nvSpPr>
        <p:spPr>
          <a:xfrm>
            <a:off x="7787640" y="1381902"/>
            <a:ext cx="3967493" cy="2092881"/>
          </a:xfrm>
          <a:prstGeom prst="rect">
            <a:avLst/>
          </a:prstGeom>
          <a:noFill/>
        </p:spPr>
        <p:txBody>
          <a:bodyPr wrap="square" rtlCol="0">
            <a:spAutoFit/>
          </a:bodyPr>
          <a:lstStyle/>
          <a:p>
            <a:pPr algn="just"/>
            <a:r>
              <a:rPr lang="tr-TR" sz="2000" b="1" dirty="0" smtClean="0">
                <a:latin typeface="Arial" panose="020B0604020202020204" pitchFamily="34" charset="0"/>
                <a:cs typeface="Arial" panose="020B0604020202020204" pitchFamily="34" charset="0"/>
              </a:rPr>
              <a:t>2013 ve 2018 yılları arasında, Isparta’nın ilçelerindeki 5 yıllık nüfus değişimleri incelendiğin-de Merkez ilçe hariç, tüm ilçelerde nüfusun azaldığı gözlemlenmektedir.</a:t>
            </a:r>
          </a:p>
          <a:p>
            <a:endParaRPr lang="tr-TR" sz="1000" dirty="0">
              <a:latin typeface="+mj-lt"/>
            </a:endParaRPr>
          </a:p>
        </p:txBody>
      </p:sp>
    </p:spTree>
    <p:extLst>
      <p:ext uri="{BB962C8B-B14F-4D97-AF65-F5344CB8AC3E}">
        <p14:creationId xmlns:p14="http://schemas.microsoft.com/office/powerpoint/2010/main" val="177501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2587660353"/>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1848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Sanayi</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8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14400"/>
          </a:xfrm>
        </p:spPr>
        <p:txBody>
          <a:bodyPr>
            <a:normAutofit/>
          </a:bodyPr>
          <a:lstStyle/>
          <a:p>
            <a:pPr algn="ctr"/>
            <a:r>
              <a:rPr lang="tr-TR" sz="3600" b="1" dirty="0" smtClean="0">
                <a:latin typeface="Arial" panose="020B0604020202020204" pitchFamily="34" charset="0"/>
                <a:cs typeface="Arial" panose="020B0604020202020204" pitchFamily="34" charset="0"/>
              </a:rPr>
              <a:t>Hazırlayanlar</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960120"/>
            <a:ext cx="12192000" cy="5897880"/>
          </a:xfrm>
        </p:spPr>
        <p:txBody>
          <a:bodyPr>
            <a:normAutofit/>
          </a:bodyPr>
          <a:lstStyle/>
          <a:p>
            <a:endParaRPr lang="tr-TR" b="1" dirty="0" smtClean="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a:p>
            <a:r>
              <a:rPr lang="tr-TR" b="1" dirty="0" err="1" smtClean="0">
                <a:latin typeface="Arial" panose="020B0604020202020204" pitchFamily="34" charset="0"/>
                <a:cs typeface="Arial" panose="020B0604020202020204" pitchFamily="34" charset="0"/>
              </a:rPr>
              <a:t>Prof.Dr</a:t>
            </a:r>
            <a:r>
              <a:rPr lang="tr-TR" b="1" dirty="0" smtClean="0">
                <a:latin typeface="Arial" panose="020B0604020202020204" pitchFamily="34" charset="0"/>
                <a:cs typeface="Arial" panose="020B0604020202020204" pitchFamily="34" charset="0"/>
              </a:rPr>
              <a:t>. Bekir GÖVDERE</a:t>
            </a:r>
          </a:p>
          <a:p>
            <a:r>
              <a:rPr lang="tr-TR" b="1" dirty="0" err="1" smtClean="0">
                <a:latin typeface="Arial" panose="020B0604020202020204" pitchFamily="34" charset="0"/>
                <a:cs typeface="Arial" panose="020B0604020202020204" pitchFamily="34" charset="0"/>
              </a:rPr>
              <a:t>Arş.Gör</a:t>
            </a:r>
            <a:r>
              <a:rPr lang="tr-TR" b="1" dirty="0" smtClean="0">
                <a:latin typeface="Arial" panose="020B0604020202020204" pitchFamily="34" charset="0"/>
                <a:cs typeface="Arial" panose="020B0604020202020204" pitchFamily="34" charset="0"/>
              </a:rPr>
              <a:t>. Tuğçe TATOĞLU</a:t>
            </a:r>
          </a:p>
          <a:p>
            <a:r>
              <a:rPr lang="tr-TR" b="1" dirty="0" err="1">
                <a:latin typeface="Arial" panose="020B0604020202020204" pitchFamily="34" charset="0"/>
                <a:cs typeface="Arial" panose="020B0604020202020204" pitchFamily="34" charset="0"/>
              </a:rPr>
              <a:t>Arş.Gör</a:t>
            </a:r>
            <a:r>
              <a:rPr lang="tr-TR" b="1" dirty="0" smtClean="0">
                <a:latin typeface="Arial" panose="020B0604020202020204" pitchFamily="34" charset="0"/>
                <a:cs typeface="Arial" panose="020B0604020202020204" pitchFamily="34" charset="0"/>
              </a:rPr>
              <a:t>. Mehmet M. ALAN</a:t>
            </a:r>
          </a:p>
          <a:p>
            <a:r>
              <a:rPr lang="tr-TR" b="1" dirty="0" err="1">
                <a:latin typeface="Arial" panose="020B0604020202020204" pitchFamily="34" charset="0"/>
                <a:cs typeface="Arial" panose="020B0604020202020204" pitchFamily="34" charset="0"/>
              </a:rPr>
              <a:t>Arş.Gör</a:t>
            </a:r>
            <a:r>
              <a:rPr lang="tr-TR" b="1" dirty="0" smtClean="0">
                <a:latin typeface="Arial" panose="020B0604020202020204" pitchFamily="34" charset="0"/>
                <a:cs typeface="Arial" panose="020B0604020202020204" pitchFamily="34" charset="0"/>
              </a:rPr>
              <a:t>. B. Emre KÜÇÜKKALAY</a:t>
            </a:r>
          </a:p>
          <a:p>
            <a:r>
              <a:rPr lang="tr-TR" b="1" dirty="0" err="1">
                <a:latin typeface="Arial" panose="020B0604020202020204" pitchFamily="34" charset="0"/>
                <a:cs typeface="Arial" panose="020B0604020202020204" pitchFamily="34" charset="0"/>
              </a:rPr>
              <a:t>Arş.Gör</a:t>
            </a:r>
            <a:r>
              <a:rPr lang="tr-TR" b="1" dirty="0" smtClean="0">
                <a:latin typeface="Arial" panose="020B0604020202020204" pitchFamily="34" charset="0"/>
                <a:cs typeface="Arial" panose="020B0604020202020204" pitchFamily="34" charset="0"/>
              </a:rPr>
              <a:t>. B. Veli DOYAR </a:t>
            </a: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977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Nesne 16" hidden="1"/>
          <p:cNvGraphicFramePr>
            <a:graphicFrameLocks noChangeAspect="1"/>
          </p:cNvGraphicFramePr>
          <p:nvPr>
            <p:custDataLst>
              <p:tags r:id="rId2"/>
            </p:custDataLst>
            <p:extLst>
              <p:ext uri="{D42A27DB-BD31-4B8C-83A1-F6EECF244321}">
                <p14:modId xmlns:p14="http://schemas.microsoft.com/office/powerpoint/2010/main" val="2493059699"/>
              </p:ext>
            </p:extLst>
          </p:nvPr>
        </p:nvGraphicFramePr>
        <p:xfrm>
          <a:off x="1954" y="1590"/>
          <a:ext cx="1954" cy="1587"/>
        </p:xfrm>
        <a:graphic>
          <a:graphicData uri="http://schemas.openxmlformats.org/presentationml/2006/ole">
            <mc:AlternateContent xmlns:mc="http://schemas.openxmlformats.org/markup-compatibility/2006">
              <mc:Choice xmlns:v="urn:schemas-microsoft-com:vml" Requires="v">
                <p:oleObj spid="_x0000_s14389"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 y="1590"/>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ikdörtgen 7" hidden="1"/>
          <p:cNvSpPr/>
          <p:nvPr>
            <p:custDataLst>
              <p:tags r:id="rId3"/>
            </p:custDataLst>
          </p:nvPr>
        </p:nvSpPr>
        <p:spPr bwMode="auto">
          <a:xfrm>
            <a:off x="0" y="0"/>
            <a:ext cx="195447"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lang="tr-TR" sz="1400" b="0" dirty="0">
              <a:solidFill>
                <a:schemeClr val="bg1"/>
              </a:solidFill>
              <a:latin typeface="Arial"/>
              <a:cs typeface="Arial"/>
              <a:sym typeface="Arial"/>
            </a:endParaRPr>
          </a:p>
        </p:txBody>
      </p:sp>
      <p:sp>
        <p:nvSpPr>
          <p:cNvPr id="41" name="Başlık 1"/>
          <p:cNvSpPr>
            <a:spLocks noGrp="1"/>
          </p:cNvSpPr>
          <p:nvPr>
            <p:ph type="title"/>
          </p:nvPr>
        </p:nvSpPr>
        <p:spPr>
          <a:xfrm>
            <a:off x="78178" y="106726"/>
            <a:ext cx="12113821" cy="715963"/>
          </a:xfrm>
        </p:spPr>
        <p:txBody>
          <a:bodyPr>
            <a:noAutofit/>
          </a:bodyPr>
          <a:lstStyle/>
          <a:p>
            <a:r>
              <a:rPr lang="tr-TR" sz="2000" b="1" dirty="0">
                <a:latin typeface="Arial" panose="020B0604020202020204" pitchFamily="34" charset="0"/>
                <a:cs typeface="Arial" panose="020B0604020202020204" pitchFamily="34" charset="0"/>
              </a:rPr>
              <a:t>İl bazında kişi başına gayrisafi </a:t>
            </a:r>
            <a:r>
              <a:rPr lang="tr-TR" sz="2000" b="1" dirty="0" smtClean="0">
                <a:latin typeface="Arial" panose="020B0604020202020204" pitchFamily="34" charset="0"/>
                <a:cs typeface="Arial" panose="020B0604020202020204" pitchFamily="34" charset="0"/>
              </a:rPr>
              <a:t>yurtiçi </a:t>
            </a:r>
            <a:r>
              <a:rPr lang="tr-TR" sz="2000" b="1" dirty="0">
                <a:latin typeface="Arial" panose="020B0604020202020204" pitchFamily="34" charset="0"/>
                <a:cs typeface="Arial" panose="020B0604020202020204" pitchFamily="34" charset="0"/>
              </a:rPr>
              <a:t>hasıla, 2015-2017 sıralamalarında Isparta, Türkiye geneline göre daha iyi bir konumda yer alıyor.</a:t>
            </a:r>
          </a:p>
        </p:txBody>
      </p:sp>
      <p:sp>
        <p:nvSpPr>
          <p:cNvPr id="46" name="Metin Yer Tutucusu 3"/>
          <p:cNvSpPr>
            <a:spLocks noGrp="1"/>
          </p:cNvSpPr>
          <p:nvPr>
            <p:ph type="body" sz="quarter" idx="11"/>
          </p:nvPr>
        </p:nvSpPr>
        <p:spPr>
          <a:xfrm>
            <a:off x="367440" y="5181600"/>
            <a:ext cx="10796510" cy="1485901"/>
          </a:xfrm>
        </p:spPr>
        <p:txBody>
          <a:bodyPr>
            <a:noAutofit/>
          </a:bodyPr>
          <a:lstStyle/>
          <a:p>
            <a:pPr algn="just"/>
            <a:endParaRPr lang="tr-TR" sz="1400" b="1" dirty="0">
              <a:latin typeface="Times New Roman" panose="02020603050405020304" pitchFamily="18" charset="0"/>
              <a:cs typeface="Times New Roman" panose="02020603050405020304" pitchFamily="18" charset="0"/>
            </a:endParaRPr>
          </a:p>
          <a:p>
            <a:pPr algn="just"/>
            <a:endParaRPr lang="tr-TR" sz="1400" b="1" dirty="0">
              <a:latin typeface="Times New Roman" panose="02020603050405020304" pitchFamily="18" charset="0"/>
              <a:cs typeface="Times New Roman" panose="02020603050405020304" pitchFamily="18" charset="0"/>
            </a:endParaRPr>
          </a:p>
          <a:p>
            <a:pPr algn="just"/>
            <a:endParaRPr lang="tr-TR" sz="1400" b="1" dirty="0">
              <a:latin typeface="Times New Roman" panose="02020603050405020304" pitchFamily="18" charset="0"/>
              <a:cs typeface="Times New Roman" panose="02020603050405020304" pitchFamily="18" charset="0"/>
            </a:endParaRPr>
          </a:p>
          <a:p>
            <a:pPr algn="just"/>
            <a:endParaRPr lang="tr-TR" sz="2000" b="1" dirty="0">
              <a:latin typeface="Arial" panose="020B0604020202020204" pitchFamily="34" charset="0"/>
              <a:cs typeface="Arial" panose="020B0604020202020204" pitchFamily="34" charset="0"/>
            </a:endParaRPr>
          </a:p>
          <a:p>
            <a:pPr algn="just"/>
            <a:r>
              <a:rPr lang="tr-TR" sz="2000" b="1" dirty="0" err="1">
                <a:latin typeface="Arial" panose="020B0604020202020204" pitchFamily="34" charset="0"/>
                <a:cs typeface="Arial" panose="020B0604020202020204" pitchFamily="34" charset="0"/>
              </a:rPr>
              <a:t>TÜİK’in</a:t>
            </a:r>
            <a:r>
              <a:rPr lang="tr-TR" sz="2000" b="1" dirty="0">
                <a:latin typeface="Arial" panose="020B0604020202020204" pitchFamily="34" charset="0"/>
                <a:cs typeface="Arial" panose="020B0604020202020204" pitchFamily="34" charset="0"/>
              </a:rPr>
              <a:t> verilerine göre 2015 ve 2017 yılları arasında Türkiye’de ortalama kişi başı GSYH 33.161 TL olarak görülmektedir. Isparta’da 2015 kişi başı GSYH 22698 TL, 2016 kişi başı GSYH 26445 TL, 2017 kişi başı GSYH 29797 TL olarak görülmektedir. </a:t>
            </a:r>
            <a:r>
              <a:rPr lang="tr-TR" sz="2000" b="1" dirty="0" smtClean="0">
                <a:latin typeface="Arial" panose="020B0604020202020204" pitchFamily="34" charset="0"/>
                <a:cs typeface="Arial" panose="020B0604020202020204" pitchFamily="34" charset="0"/>
              </a:rPr>
              <a:t>Bu </a:t>
            </a:r>
            <a:r>
              <a:rPr lang="tr-TR" sz="2000" b="1" dirty="0">
                <a:latin typeface="Arial" panose="020B0604020202020204" pitchFamily="34" charset="0"/>
                <a:cs typeface="Arial" panose="020B0604020202020204" pitchFamily="34" charset="0"/>
              </a:rPr>
              <a:t>da ortalamanın </a:t>
            </a:r>
            <a:r>
              <a:rPr lang="tr-TR" sz="2000" b="1" dirty="0" smtClean="0">
                <a:latin typeface="Arial" panose="020B0604020202020204" pitchFamily="34" charset="0"/>
                <a:cs typeface="Arial" panose="020B0604020202020204" pitchFamily="34" charset="0"/>
              </a:rPr>
              <a:t>bir miktar altında </a:t>
            </a:r>
            <a:r>
              <a:rPr lang="tr-TR" sz="2000" b="1" dirty="0">
                <a:latin typeface="Arial" panose="020B0604020202020204" pitchFamily="34" charset="0"/>
                <a:cs typeface="Arial" panose="020B0604020202020204" pitchFamily="34" charset="0"/>
              </a:rPr>
              <a:t>kaldığını </a:t>
            </a:r>
            <a:r>
              <a:rPr lang="tr-TR" sz="2000" b="1" dirty="0" smtClean="0">
                <a:latin typeface="Arial" panose="020B0604020202020204" pitchFamily="34" charset="0"/>
                <a:cs typeface="Arial" panose="020B0604020202020204" pitchFamily="34" charset="0"/>
              </a:rPr>
              <a:t>göstermektedir. </a:t>
            </a:r>
            <a:endParaRPr lang="tr-TR" sz="2000" b="1" dirty="0">
              <a:latin typeface="Arial" panose="020B0604020202020204" pitchFamily="34" charset="0"/>
              <a:cs typeface="Arial" panose="020B0604020202020204" pitchFamily="34" charset="0"/>
            </a:endParaRPr>
          </a:p>
          <a:p>
            <a:endParaRPr lang="tr-TR" sz="1200" dirty="0">
              <a:latin typeface="Times New Roman" panose="02020603050405020304" pitchFamily="18" charset="0"/>
              <a:cs typeface="Times New Roman" panose="02020603050405020304" pitchFamily="18" charset="0"/>
            </a:endParaRPr>
          </a:p>
          <a:p>
            <a:endParaRPr lang="tr-T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Kaynak: TUİK</a:t>
            </a:r>
          </a:p>
          <a:p>
            <a:endParaRPr lang="tr-TR" sz="1200" dirty="0">
              <a:latin typeface="Times New Roman" panose="02020603050405020304" pitchFamily="18" charset="0"/>
              <a:cs typeface="Times New Roman" panose="02020603050405020304" pitchFamily="18" charset="0"/>
            </a:endParaRPr>
          </a:p>
          <a:p>
            <a:endParaRPr lang="tr-TR" sz="1200" dirty="0">
              <a:latin typeface="Times New Roman" panose="02020603050405020304" pitchFamily="18" charset="0"/>
              <a:cs typeface="Times New Roman" panose="02020603050405020304" pitchFamily="18" charset="0"/>
            </a:endParaRPr>
          </a:p>
          <a:p>
            <a:endParaRPr lang="tr-TR" sz="1200"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20</a:t>
            </a:fld>
            <a:endParaRPr lang="en-US" dirty="0"/>
          </a:p>
        </p:txBody>
      </p:sp>
      <p:graphicFrame>
        <p:nvGraphicFramePr>
          <p:cNvPr id="38" name="Grafik 37">
            <a:extLst>
              <a:ext uri="{FF2B5EF4-FFF2-40B4-BE49-F238E27FC236}">
                <a16:creationId xmlns:a16="http://schemas.microsoft.com/office/drawing/2014/main" xmlns="" id="{E576C797-CADC-4F23-9F65-33DD4DC3C8AA}"/>
              </a:ext>
            </a:extLst>
          </p:cNvPr>
          <p:cNvGraphicFramePr>
            <a:graphicFrameLocks/>
          </p:cNvGraphicFramePr>
          <p:nvPr>
            <p:extLst>
              <p:ext uri="{D42A27DB-BD31-4B8C-83A1-F6EECF244321}">
                <p14:modId xmlns:p14="http://schemas.microsoft.com/office/powerpoint/2010/main" val="1605778790"/>
              </p:ext>
            </p:extLst>
          </p:nvPr>
        </p:nvGraphicFramePr>
        <p:xfrm>
          <a:off x="609965" y="822690"/>
          <a:ext cx="10311458" cy="450468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3025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005840"/>
          </a:xfrm>
        </p:spPr>
        <p:txBody>
          <a:bodyPr>
            <a:normAutofit/>
          </a:bodyPr>
          <a:lstStyle/>
          <a:p>
            <a:pPr algn="ctr"/>
            <a:r>
              <a:rPr lang="tr-TR" sz="2400" b="1" dirty="0" smtClean="0">
                <a:latin typeface="Arial" panose="020B0604020202020204" pitchFamily="34" charset="0"/>
                <a:cs typeface="Arial" panose="020B0604020202020204" pitchFamily="34" charset="0"/>
              </a:rPr>
              <a:t>Isparta için kişi başına gayri safi katma değer Türkiye ve TR61 bölgesinin altında seyretmektedir.</a:t>
            </a:r>
            <a:endParaRPr lang="tr-TR" sz="24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07032330"/>
              </p:ext>
            </p:extLst>
          </p:nvPr>
        </p:nvGraphicFramePr>
        <p:xfrm>
          <a:off x="1064029" y="1703493"/>
          <a:ext cx="10075026" cy="4987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023085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3144380510"/>
              </p:ext>
            </p:extLst>
          </p:nvPr>
        </p:nvGraphicFramePr>
        <p:xfrm>
          <a:off x="122749" y="1923444"/>
          <a:ext cx="396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 4"/>
          <p:cNvGraphicFramePr>
            <a:graphicFrameLocks/>
          </p:cNvGraphicFramePr>
          <p:nvPr>
            <p:extLst>
              <p:ext uri="{D42A27DB-BD31-4B8C-83A1-F6EECF244321}">
                <p14:modId xmlns:p14="http://schemas.microsoft.com/office/powerpoint/2010/main" val="3519549557"/>
              </p:ext>
            </p:extLst>
          </p:nvPr>
        </p:nvGraphicFramePr>
        <p:xfrm>
          <a:off x="4082749" y="1923444"/>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k 5"/>
          <p:cNvGraphicFramePr>
            <a:graphicFrameLocks/>
          </p:cNvGraphicFramePr>
          <p:nvPr>
            <p:extLst>
              <p:ext uri="{D42A27DB-BD31-4B8C-83A1-F6EECF244321}">
                <p14:modId xmlns:p14="http://schemas.microsoft.com/office/powerpoint/2010/main" val="1863865908"/>
              </p:ext>
            </p:extLst>
          </p:nvPr>
        </p:nvGraphicFramePr>
        <p:xfrm>
          <a:off x="8042749" y="1923444"/>
          <a:ext cx="396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Unvan 1"/>
          <p:cNvSpPr>
            <a:spLocks noGrp="1"/>
          </p:cNvSpPr>
          <p:nvPr>
            <p:ph type="title"/>
          </p:nvPr>
        </p:nvSpPr>
        <p:spPr>
          <a:xfrm>
            <a:off x="0" y="338667"/>
            <a:ext cx="12191999" cy="1005840"/>
          </a:xfrm>
        </p:spPr>
        <p:txBody>
          <a:bodyPr>
            <a:normAutofit/>
          </a:bodyPr>
          <a:lstStyle/>
          <a:p>
            <a:pPr algn="just"/>
            <a:r>
              <a:rPr lang="tr-TR" sz="2000" b="1" dirty="0" smtClean="0">
                <a:latin typeface="Arial" panose="020B0604020202020204" pitchFamily="34" charset="0"/>
                <a:cs typeface="Arial" panose="020B0604020202020204" pitchFamily="34" charset="0"/>
              </a:rPr>
              <a:t>Isparta’da tarım ve hizmet sektörünün katma değeri Türkiye ortalamasının üzerindedir. Ancak hizmet sektörünün katma değeri TR61 ortalamasının altındadır. Sanayi katma değeri ise TR61 ortalamasının üzerinde iken Türkiye ortalamasının altındadır.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67885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k 5"/>
          <p:cNvGraphicFramePr>
            <a:graphicFrameLocks/>
          </p:cNvGraphicFramePr>
          <p:nvPr>
            <p:extLst>
              <p:ext uri="{D42A27DB-BD31-4B8C-83A1-F6EECF244321}">
                <p14:modId xmlns:p14="http://schemas.microsoft.com/office/powerpoint/2010/main" val="2025607488"/>
              </p:ext>
            </p:extLst>
          </p:nvPr>
        </p:nvGraphicFramePr>
        <p:xfrm>
          <a:off x="538942" y="100999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k 6"/>
          <p:cNvGraphicFramePr>
            <a:graphicFrameLocks/>
          </p:cNvGraphicFramePr>
          <p:nvPr>
            <p:extLst>
              <p:ext uri="{D42A27DB-BD31-4B8C-83A1-F6EECF244321}">
                <p14:modId xmlns:p14="http://schemas.microsoft.com/office/powerpoint/2010/main" val="2802501470"/>
              </p:ext>
            </p:extLst>
          </p:nvPr>
        </p:nvGraphicFramePr>
        <p:xfrm>
          <a:off x="6012958" y="1009997"/>
          <a:ext cx="54197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k 7"/>
          <p:cNvGraphicFramePr>
            <a:graphicFrameLocks/>
          </p:cNvGraphicFramePr>
          <p:nvPr>
            <p:extLst>
              <p:ext uri="{D42A27DB-BD31-4B8C-83A1-F6EECF244321}">
                <p14:modId xmlns:p14="http://schemas.microsoft.com/office/powerpoint/2010/main" val="2852113458"/>
              </p:ext>
            </p:extLst>
          </p:nvPr>
        </p:nvGraphicFramePr>
        <p:xfrm>
          <a:off x="3467792" y="3898669"/>
          <a:ext cx="5267499"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Unvan 1"/>
          <p:cNvSpPr txBox="1">
            <a:spLocks/>
          </p:cNvSpPr>
          <p:nvPr/>
        </p:nvSpPr>
        <p:spPr>
          <a:xfrm>
            <a:off x="0" y="156557"/>
            <a:ext cx="12192000" cy="1005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800" b="1" dirty="0" smtClean="0">
                <a:latin typeface="Arial" panose="020B0604020202020204" pitchFamily="34" charset="0"/>
                <a:cs typeface="Arial" panose="020B0604020202020204" pitchFamily="34" charset="0"/>
              </a:rPr>
              <a:t>TR61 bölgesi işsizlik oranı bakımından 9’uncu, istihdam oranında 7’nci ve işgücüne katılım oranında 4’üncü sıradadır. Isparta için ise İŞKUR (2017) verilerine göre 2017 yılında 15 256 işsiz mevcuttur.</a:t>
            </a:r>
            <a:endParaRPr lang="tr-T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57696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68149753"/>
              </p:ext>
            </p:extLst>
          </p:nvPr>
        </p:nvGraphicFramePr>
        <p:xfrm>
          <a:off x="399011" y="2011676"/>
          <a:ext cx="5552901" cy="4328168"/>
        </p:xfrm>
        <a:graphic>
          <a:graphicData uri="http://schemas.openxmlformats.org/drawingml/2006/table">
            <a:tbl>
              <a:tblPr>
                <a:tableStyleId>{8EC20E35-A176-4012-BC5E-935CFFF8708E}</a:tableStyleId>
              </a:tblPr>
              <a:tblGrid>
                <a:gridCol w="470278">
                  <a:extLst>
                    <a:ext uri="{9D8B030D-6E8A-4147-A177-3AD203B41FA5}">
                      <a16:colId xmlns:a16="http://schemas.microsoft.com/office/drawing/2014/main" xmlns="" val="2163504425"/>
                    </a:ext>
                  </a:extLst>
                </a:gridCol>
                <a:gridCol w="3092984">
                  <a:extLst>
                    <a:ext uri="{9D8B030D-6E8A-4147-A177-3AD203B41FA5}">
                      <a16:colId xmlns:a16="http://schemas.microsoft.com/office/drawing/2014/main" xmlns="" val="3426933711"/>
                    </a:ext>
                  </a:extLst>
                </a:gridCol>
                <a:gridCol w="1121433">
                  <a:extLst>
                    <a:ext uri="{9D8B030D-6E8A-4147-A177-3AD203B41FA5}">
                      <a16:colId xmlns:a16="http://schemas.microsoft.com/office/drawing/2014/main" xmlns="" val="1376093972"/>
                    </a:ext>
                  </a:extLst>
                </a:gridCol>
                <a:gridCol w="868206">
                  <a:extLst>
                    <a:ext uri="{9D8B030D-6E8A-4147-A177-3AD203B41FA5}">
                      <a16:colId xmlns:a16="http://schemas.microsoft.com/office/drawing/2014/main" xmlns="" val="367142863"/>
                    </a:ext>
                  </a:extLst>
                </a:gridCol>
              </a:tblGrid>
              <a:tr h="547359">
                <a:tc>
                  <a:txBody>
                    <a:bodyPr/>
                    <a:lstStyle/>
                    <a:p>
                      <a:pPr algn="l" fontAlgn="b"/>
                      <a:r>
                        <a:rPr lang="tr-TR" sz="1600" b="1" u="none" strike="noStrike" dirty="0">
                          <a:effectLst/>
                        </a:rPr>
                        <a:t>Sıra</a:t>
                      </a:r>
                      <a:endParaRPr lang="tr-TR"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fontAlgn="b"/>
                      <a:r>
                        <a:rPr lang="tr-TR" sz="1600" b="1" u="none" strike="noStrike" dirty="0">
                          <a:effectLst/>
                        </a:rPr>
                        <a:t>Faaliyet Grubu</a:t>
                      </a:r>
                      <a:endParaRPr lang="tr-TR"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fontAlgn="b"/>
                      <a:r>
                        <a:rPr lang="tr-TR" sz="1600" b="1" u="none" strike="noStrike" dirty="0">
                          <a:effectLst/>
                        </a:rPr>
                        <a:t>İşyeri Sayısı</a:t>
                      </a:r>
                      <a:endParaRPr lang="tr-TR"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fontAlgn="b"/>
                      <a:r>
                        <a:rPr lang="tr-TR" sz="1600" b="1" u="none" strike="noStrike" dirty="0">
                          <a:effectLst/>
                        </a:rPr>
                        <a:t>Pay (%)</a:t>
                      </a:r>
                      <a:endParaRPr lang="tr-TR"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873636831"/>
                  </a:ext>
                </a:extLst>
              </a:tr>
              <a:tr h="547359">
                <a:tc>
                  <a:txBody>
                    <a:bodyPr/>
                    <a:lstStyle/>
                    <a:p>
                      <a:pPr algn="ctr" fontAlgn="b"/>
                      <a:r>
                        <a:rPr lang="tr-TR" sz="1600" u="none" strike="noStrike" dirty="0">
                          <a:effectLst/>
                        </a:rPr>
                        <a:t>1</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Perakende Tic.(</a:t>
                      </a:r>
                      <a:r>
                        <a:rPr lang="tr-TR" sz="1600" u="none" strike="noStrike" dirty="0" err="1">
                          <a:effectLst/>
                        </a:rPr>
                        <a:t>Mot.Taşıt.Onar.Har</a:t>
                      </a:r>
                      <a:r>
                        <a:rPr lang="tr-TR" sz="1600" u="none" strike="noStrike" dirty="0">
                          <a:effectLst/>
                        </a:rPr>
                        <a:t>)</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smtClean="0">
                          <a:effectLst/>
                        </a:rPr>
                        <a:t>1 833</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19.58</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97738532"/>
                  </a:ext>
                </a:extLst>
              </a:tr>
              <a:tr h="323345">
                <a:tc>
                  <a:txBody>
                    <a:bodyPr/>
                    <a:lstStyle/>
                    <a:p>
                      <a:pPr algn="ctr" fontAlgn="b"/>
                      <a:r>
                        <a:rPr lang="tr-TR" sz="1600" u="none" strike="noStrike" dirty="0">
                          <a:effectLst/>
                        </a:rPr>
                        <a:t>2</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Kara </a:t>
                      </a:r>
                      <a:r>
                        <a:rPr lang="tr-TR" sz="1600" u="none" strike="noStrike" dirty="0" err="1">
                          <a:effectLst/>
                        </a:rPr>
                        <a:t>Taşıma.Ve</a:t>
                      </a:r>
                      <a:r>
                        <a:rPr lang="tr-TR" sz="1600" u="none" strike="noStrike" dirty="0">
                          <a:effectLst/>
                        </a:rPr>
                        <a:t> Boru Hattı Taşıma.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795</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8.49</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653667409"/>
                  </a:ext>
                </a:extLst>
              </a:tr>
              <a:tr h="323345">
                <a:tc>
                  <a:txBody>
                    <a:bodyPr/>
                    <a:lstStyle/>
                    <a:p>
                      <a:pPr algn="ctr" fontAlgn="b"/>
                      <a:r>
                        <a:rPr lang="tr-TR" sz="1600" u="none" strike="noStrike" dirty="0">
                          <a:effectLst/>
                        </a:rPr>
                        <a:t>3</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a:effectLst/>
                        </a:rPr>
                        <a:t>Yiyecek Ve İçecek Hizmeti Faal.     </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790</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8.44</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210591201"/>
                  </a:ext>
                </a:extLst>
              </a:tr>
              <a:tr h="323345">
                <a:tc>
                  <a:txBody>
                    <a:bodyPr/>
                    <a:lstStyle/>
                    <a:p>
                      <a:pPr algn="ctr" fontAlgn="b"/>
                      <a:r>
                        <a:rPr lang="tr-TR" sz="1600" u="none" strike="noStrike" dirty="0">
                          <a:effectLst/>
                        </a:rPr>
                        <a:t>4</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a:effectLst/>
                        </a:rPr>
                        <a:t>Bina İnşaatı                        </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719</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7.68</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858643611"/>
                  </a:ext>
                </a:extLst>
              </a:tr>
              <a:tr h="323345">
                <a:tc>
                  <a:txBody>
                    <a:bodyPr/>
                    <a:lstStyle/>
                    <a:p>
                      <a:pPr algn="ctr" fontAlgn="b"/>
                      <a:r>
                        <a:rPr lang="tr-TR" sz="1600" u="none" strike="noStrike" dirty="0">
                          <a:effectLst/>
                        </a:rPr>
                        <a:t>5</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Toptan Tic.(</a:t>
                      </a:r>
                      <a:r>
                        <a:rPr lang="tr-TR" sz="1600" u="none" strike="noStrike" dirty="0" err="1">
                          <a:effectLst/>
                        </a:rPr>
                        <a:t>Mot.Taşıt.Onar.Hariç</a:t>
                      </a:r>
                      <a:r>
                        <a:rPr lang="tr-TR" sz="1600" u="none" strike="noStrike" dirty="0">
                          <a:effectLst/>
                        </a:rPr>
                        <a:t>)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413</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4.41</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70544110"/>
                  </a:ext>
                </a:extLst>
              </a:tr>
              <a:tr h="323345">
                <a:tc>
                  <a:txBody>
                    <a:bodyPr/>
                    <a:lstStyle/>
                    <a:p>
                      <a:pPr algn="ctr" fontAlgn="b"/>
                      <a:r>
                        <a:rPr lang="tr-TR" sz="1600" u="none" strike="noStrike">
                          <a:effectLst/>
                        </a:rPr>
                        <a:t>6</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Bina Ve Çevre Düzenleme Faaliyet.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a:effectLst/>
                        </a:rPr>
                        <a:t>311</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3.32</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344802244"/>
                  </a:ext>
                </a:extLst>
              </a:tr>
              <a:tr h="323345">
                <a:tc>
                  <a:txBody>
                    <a:bodyPr/>
                    <a:lstStyle/>
                    <a:p>
                      <a:pPr algn="ctr" fontAlgn="b"/>
                      <a:r>
                        <a:rPr lang="tr-TR" sz="1600" u="none" strike="noStrike">
                          <a:effectLst/>
                        </a:rPr>
                        <a:t>7</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Toptan Ve </a:t>
                      </a:r>
                      <a:r>
                        <a:rPr lang="tr-TR" sz="1600" u="none" strike="noStrike" dirty="0" err="1">
                          <a:effectLst/>
                        </a:rPr>
                        <a:t>Per.Tic.Ve</a:t>
                      </a:r>
                      <a:r>
                        <a:rPr lang="tr-TR" sz="1600" u="none" strike="noStrike" dirty="0">
                          <a:effectLst/>
                        </a:rPr>
                        <a:t> </a:t>
                      </a:r>
                      <a:r>
                        <a:rPr lang="tr-TR" sz="1600" u="none" strike="noStrike" dirty="0" err="1">
                          <a:effectLst/>
                        </a:rPr>
                        <a:t>Mot.Taşıt.On</a:t>
                      </a:r>
                      <a:r>
                        <a:rPr lang="tr-TR" sz="1600" u="none" strike="noStrike" dirty="0">
                          <a:effectLst/>
                        </a:rPr>
                        <a:t>.</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a:effectLst/>
                        </a:rPr>
                        <a:t>290</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3.10</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241408891"/>
                  </a:ext>
                </a:extLst>
              </a:tr>
              <a:tr h="323345">
                <a:tc>
                  <a:txBody>
                    <a:bodyPr/>
                    <a:lstStyle/>
                    <a:p>
                      <a:pPr algn="ctr" fontAlgn="b"/>
                      <a:r>
                        <a:rPr lang="tr-TR" sz="1600" u="none" strike="noStrike">
                          <a:effectLst/>
                        </a:rPr>
                        <a:t>8</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Gıda Ürünleri İmalatı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a:effectLst/>
                        </a:rPr>
                        <a:t>260</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2.78</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603512055"/>
                  </a:ext>
                </a:extLst>
              </a:tr>
              <a:tr h="323345">
                <a:tc>
                  <a:txBody>
                    <a:bodyPr/>
                    <a:lstStyle/>
                    <a:p>
                      <a:pPr algn="ctr" fontAlgn="b"/>
                      <a:r>
                        <a:rPr lang="tr-TR" sz="1600" u="none" strike="noStrike">
                          <a:effectLst/>
                        </a:rPr>
                        <a:t>9</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Hukuki Ve Muhasebe Faaliyetleri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a:effectLst/>
                        </a:rPr>
                        <a:t>229</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2.45</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474579175"/>
                  </a:ext>
                </a:extLst>
              </a:tr>
              <a:tr h="323345">
                <a:tc>
                  <a:txBody>
                    <a:bodyPr/>
                    <a:lstStyle/>
                    <a:p>
                      <a:pPr algn="ctr" fontAlgn="b"/>
                      <a:r>
                        <a:rPr lang="tr-TR" sz="1600" u="none" strike="noStrike" dirty="0">
                          <a:effectLst/>
                        </a:rPr>
                        <a:t>10</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600" u="none" strike="noStrike" dirty="0">
                          <a:effectLst/>
                        </a:rPr>
                        <a:t>Özel İnşaat Faaliyetleri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a:effectLst/>
                        </a:rPr>
                        <a:t>212</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u="none" strike="noStrike" dirty="0">
                          <a:effectLst/>
                        </a:rPr>
                        <a:t>2.26</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556764353"/>
                  </a:ext>
                </a:extLst>
              </a:tr>
              <a:tr h="323345">
                <a:tc>
                  <a:txBody>
                    <a:bodyPr/>
                    <a:lstStyle/>
                    <a:p>
                      <a:pPr algn="l" fontAlgn="b"/>
                      <a:endParaRPr lang="tr-TR" sz="16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fontAlgn="b"/>
                      <a:r>
                        <a:rPr lang="tr-TR" sz="1600" b="1" u="none" strike="noStrike" dirty="0">
                          <a:effectLst/>
                        </a:rPr>
                        <a:t>Toplam</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600" b="1" u="none" strike="noStrike" dirty="0" smtClean="0">
                          <a:effectLst/>
                        </a:rPr>
                        <a:t>9 360</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638841175"/>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535109632"/>
              </p:ext>
            </p:extLst>
          </p:nvPr>
        </p:nvGraphicFramePr>
        <p:xfrm>
          <a:off x="6234544" y="2011676"/>
          <a:ext cx="5554800" cy="4308804"/>
        </p:xfrm>
        <a:graphic>
          <a:graphicData uri="http://schemas.openxmlformats.org/drawingml/2006/table">
            <a:tbl>
              <a:tblPr>
                <a:tableStyleId>{8EC20E35-A176-4012-BC5E-935CFFF8708E}</a:tableStyleId>
              </a:tblPr>
              <a:tblGrid>
                <a:gridCol w="513763">
                  <a:extLst>
                    <a:ext uri="{9D8B030D-6E8A-4147-A177-3AD203B41FA5}">
                      <a16:colId xmlns:a16="http://schemas.microsoft.com/office/drawing/2014/main" xmlns="" val="3421486265"/>
                    </a:ext>
                  </a:extLst>
                </a:gridCol>
                <a:gridCol w="2985981">
                  <a:extLst>
                    <a:ext uri="{9D8B030D-6E8A-4147-A177-3AD203B41FA5}">
                      <a16:colId xmlns:a16="http://schemas.microsoft.com/office/drawing/2014/main" xmlns="" val="2961428223"/>
                    </a:ext>
                  </a:extLst>
                </a:gridCol>
                <a:gridCol w="1247385">
                  <a:extLst>
                    <a:ext uri="{9D8B030D-6E8A-4147-A177-3AD203B41FA5}">
                      <a16:colId xmlns:a16="http://schemas.microsoft.com/office/drawing/2014/main" xmlns="" val="1155499853"/>
                    </a:ext>
                  </a:extLst>
                </a:gridCol>
                <a:gridCol w="807671">
                  <a:extLst>
                    <a:ext uri="{9D8B030D-6E8A-4147-A177-3AD203B41FA5}">
                      <a16:colId xmlns:a16="http://schemas.microsoft.com/office/drawing/2014/main" xmlns="" val="1983592562"/>
                    </a:ext>
                  </a:extLst>
                </a:gridCol>
              </a:tblGrid>
              <a:tr h="334421">
                <a:tc>
                  <a:txBody>
                    <a:bodyPr/>
                    <a:lstStyle/>
                    <a:p>
                      <a:pPr algn="l" fontAlgn="b"/>
                      <a:r>
                        <a:rPr lang="tr-TR" sz="1600" b="1" u="none" strike="noStrike" dirty="0">
                          <a:effectLst/>
                        </a:rPr>
                        <a:t>Sıra</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b="1" u="none" strike="noStrike" dirty="0">
                          <a:effectLst/>
                        </a:rPr>
                        <a:t>Faaliyet Grubu</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b="1" u="none" strike="noStrike" dirty="0">
                          <a:effectLst/>
                        </a:rPr>
                        <a:t>Sigortalı Sayısı</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b="1" u="none" strike="noStrike" dirty="0">
                          <a:effectLst/>
                        </a:rPr>
                        <a:t>Pay (%)</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261326677"/>
                  </a:ext>
                </a:extLst>
              </a:tr>
              <a:tr h="289998">
                <a:tc>
                  <a:txBody>
                    <a:bodyPr/>
                    <a:lstStyle/>
                    <a:p>
                      <a:pPr algn="ctr" fontAlgn="b"/>
                      <a:r>
                        <a:rPr lang="tr-TR" sz="1600" u="none" strike="noStrike" dirty="0">
                          <a:effectLst/>
                        </a:rPr>
                        <a:t>1</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Bina İnşaatı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6 502</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10.57</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812888986"/>
                  </a:ext>
                </a:extLst>
              </a:tr>
              <a:tr h="289998">
                <a:tc>
                  <a:txBody>
                    <a:bodyPr/>
                    <a:lstStyle/>
                    <a:p>
                      <a:pPr algn="ctr" fontAlgn="b"/>
                      <a:r>
                        <a:rPr lang="tr-TR" sz="1600" u="none" strike="noStrike" dirty="0">
                          <a:effectLst/>
                        </a:rPr>
                        <a:t>2</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Perakende Tic.(</a:t>
                      </a:r>
                      <a:r>
                        <a:rPr lang="tr-TR" sz="1600" u="none" strike="noStrike" dirty="0" err="1">
                          <a:effectLst/>
                        </a:rPr>
                        <a:t>Mot.Taşıt.Onar.Har</a:t>
                      </a:r>
                      <a:r>
                        <a:rPr lang="tr-TR" sz="1600" u="none" strike="noStrike" dirty="0">
                          <a:effectLst/>
                        </a:rPr>
                        <a:t>)</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6 274</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10.20</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967258137"/>
                  </a:ext>
                </a:extLst>
              </a:tr>
              <a:tr h="289998">
                <a:tc>
                  <a:txBody>
                    <a:bodyPr/>
                    <a:lstStyle/>
                    <a:p>
                      <a:pPr algn="ctr" fontAlgn="b"/>
                      <a:r>
                        <a:rPr lang="tr-TR" sz="1600" u="none" strike="noStrike" dirty="0">
                          <a:effectLst/>
                        </a:rPr>
                        <a:t>3</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Bina Ve Çevre Düzenleme Faaliyet.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4 948</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8.05</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618434745"/>
                  </a:ext>
                </a:extLst>
              </a:tr>
              <a:tr h="289998">
                <a:tc>
                  <a:txBody>
                    <a:bodyPr/>
                    <a:lstStyle/>
                    <a:p>
                      <a:pPr algn="ctr" fontAlgn="b"/>
                      <a:r>
                        <a:rPr lang="tr-TR" sz="1600" u="none" strike="noStrike">
                          <a:effectLst/>
                        </a:rPr>
                        <a:t>4</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Yiyecek Ve İçecek Hizmeti Faal.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4 244</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6.90</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51037956"/>
                  </a:ext>
                </a:extLst>
              </a:tr>
              <a:tr h="289998">
                <a:tc>
                  <a:txBody>
                    <a:bodyPr/>
                    <a:lstStyle/>
                    <a:p>
                      <a:pPr algn="ctr" fontAlgn="b"/>
                      <a:r>
                        <a:rPr lang="tr-TR" sz="1600" u="none" strike="noStrike">
                          <a:effectLst/>
                        </a:rPr>
                        <a:t>5</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Tekstil Ürünleri İmalatı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2 697</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4.39</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791799047"/>
                  </a:ext>
                </a:extLst>
              </a:tr>
              <a:tr h="289998">
                <a:tc>
                  <a:txBody>
                    <a:bodyPr/>
                    <a:lstStyle/>
                    <a:p>
                      <a:pPr algn="ctr" fontAlgn="b"/>
                      <a:r>
                        <a:rPr lang="tr-TR" sz="1600" u="none" strike="noStrike">
                          <a:effectLst/>
                        </a:rPr>
                        <a:t>6</a:t>
                      </a:r>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Kara </a:t>
                      </a:r>
                      <a:r>
                        <a:rPr lang="tr-TR" sz="1600" u="none" strike="noStrike" dirty="0" err="1">
                          <a:effectLst/>
                        </a:rPr>
                        <a:t>Taşıma.Ve</a:t>
                      </a:r>
                      <a:r>
                        <a:rPr lang="tr-TR" sz="1600" u="none" strike="noStrike" dirty="0">
                          <a:effectLst/>
                        </a:rPr>
                        <a:t> Boru Hattı Taşıma.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2 679</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4.36</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64913865"/>
                  </a:ext>
                </a:extLst>
              </a:tr>
              <a:tr h="289998">
                <a:tc>
                  <a:txBody>
                    <a:bodyPr/>
                    <a:lstStyle/>
                    <a:p>
                      <a:pPr algn="ctr" fontAlgn="b"/>
                      <a:r>
                        <a:rPr lang="tr-TR" sz="1600" u="none" strike="noStrike" dirty="0">
                          <a:effectLst/>
                        </a:rPr>
                        <a:t>7</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es-ES" sz="1600" u="none" strike="noStrike" dirty="0">
                          <a:effectLst/>
                        </a:rPr>
                        <a:t>Diğer Madencilik Ve Taş Ocak.  </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2 470</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4.02</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925850038"/>
                  </a:ext>
                </a:extLst>
              </a:tr>
              <a:tr h="289998">
                <a:tc>
                  <a:txBody>
                    <a:bodyPr/>
                    <a:lstStyle/>
                    <a:p>
                      <a:pPr algn="ctr" fontAlgn="b"/>
                      <a:r>
                        <a:rPr lang="tr-TR" sz="1600" u="none" strike="noStrike" dirty="0">
                          <a:effectLst/>
                        </a:rPr>
                        <a:t>8</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Metalik Olmayan Ürünler İma.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2 394</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3.89</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158321103"/>
                  </a:ext>
                </a:extLst>
              </a:tr>
              <a:tr h="289998">
                <a:tc>
                  <a:txBody>
                    <a:bodyPr/>
                    <a:lstStyle/>
                    <a:p>
                      <a:pPr algn="ctr" fontAlgn="b"/>
                      <a:r>
                        <a:rPr lang="tr-TR" sz="1600" u="none" strike="noStrike" dirty="0">
                          <a:effectLst/>
                        </a:rPr>
                        <a:t>9</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Gıda Ürünleri İmalatı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2 201</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3.58</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839160742"/>
                  </a:ext>
                </a:extLst>
              </a:tr>
              <a:tr h="289998">
                <a:tc>
                  <a:txBody>
                    <a:bodyPr/>
                    <a:lstStyle/>
                    <a:p>
                      <a:pPr algn="ctr" fontAlgn="b"/>
                      <a:r>
                        <a:rPr lang="tr-TR" sz="1600" u="none" strike="noStrike" dirty="0">
                          <a:effectLst/>
                        </a:rPr>
                        <a:t>10</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u="none" strike="noStrike" dirty="0">
                          <a:effectLst/>
                        </a:rPr>
                        <a:t>Eğitim                              </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smtClean="0">
                          <a:effectLst/>
                        </a:rPr>
                        <a:t>2 146</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u="none" strike="noStrike" dirty="0">
                          <a:effectLst/>
                        </a:rPr>
                        <a:t>3.49</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812989384"/>
                  </a:ext>
                </a:extLst>
              </a:tr>
              <a:tr h="289998">
                <a:tc>
                  <a:txBody>
                    <a:bodyPr/>
                    <a:lstStyle/>
                    <a:p>
                      <a:pPr algn="l" fontAlgn="b"/>
                      <a:endParaRPr lang="tr-TR" sz="16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600" b="1" u="none" strike="noStrike" dirty="0">
                          <a:effectLst/>
                        </a:rPr>
                        <a:t>Toplam</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600" b="1" u="none" strike="noStrike" dirty="0" smtClean="0">
                          <a:effectLst/>
                        </a:rPr>
                        <a:t>61 501</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95989736"/>
                  </a:ext>
                </a:extLst>
              </a:tr>
            </a:tbl>
          </a:graphicData>
        </a:graphic>
      </p:graphicFrame>
      <p:sp>
        <p:nvSpPr>
          <p:cNvPr id="7" name="Metin kutusu 6"/>
          <p:cNvSpPr txBox="1"/>
          <p:nvPr/>
        </p:nvSpPr>
        <p:spPr>
          <a:xfrm>
            <a:off x="442790" y="1365344"/>
            <a:ext cx="5180770" cy="646331"/>
          </a:xfrm>
          <a:prstGeom prst="rect">
            <a:avLst/>
          </a:prstGeom>
          <a:noFill/>
        </p:spPr>
        <p:txBody>
          <a:bodyPr wrap="square" rtlCol="0">
            <a:spAutoFit/>
          </a:bodyPr>
          <a:lstStyle/>
          <a:p>
            <a:pPr algn="ctr"/>
            <a:r>
              <a:rPr lang="tr-TR" b="1" dirty="0" smtClean="0"/>
              <a:t>Isparta’da İşyerlerinin Faaliyet Gruplarına Göre Dağılımı- (2017)</a:t>
            </a:r>
            <a:endParaRPr lang="tr-TR" b="1" dirty="0"/>
          </a:p>
        </p:txBody>
      </p:sp>
      <p:sp>
        <p:nvSpPr>
          <p:cNvPr id="8" name="Metin kutusu 7"/>
          <p:cNvSpPr txBox="1"/>
          <p:nvPr/>
        </p:nvSpPr>
        <p:spPr>
          <a:xfrm>
            <a:off x="6705600" y="1365345"/>
            <a:ext cx="5060463" cy="646331"/>
          </a:xfrm>
          <a:prstGeom prst="rect">
            <a:avLst/>
          </a:prstGeom>
          <a:noFill/>
        </p:spPr>
        <p:txBody>
          <a:bodyPr wrap="square" rtlCol="0">
            <a:spAutoFit/>
          </a:bodyPr>
          <a:lstStyle/>
          <a:p>
            <a:pPr algn="ctr"/>
            <a:r>
              <a:rPr lang="tr-TR" b="1" dirty="0" smtClean="0"/>
              <a:t>Isparta’da Çalışanların Faaliyet Gruplarına Göre Dağılımı- (2017)</a:t>
            </a:r>
            <a:endParaRPr lang="tr-TR" b="1" dirty="0"/>
          </a:p>
        </p:txBody>
      </p:sp>
      <p:sp>
        <p:nvSpPr>
          <p:cNvPr id="9" name="Unvan 1"/>
          <p:cNvSpPr>
            <a:spLocks noGrp="1"/>
          </p:cNvSpPr>
          <p:nvPr>
            <p:ph type="title"/>
          </p:nvPr>
        </p:nvSpPr>
        <p:spPr>
          <a:xfrm>
            <a:off x="0" y="179751"/>
            <a:ext cx="12192000" cy="795609"/>
          </a:xfrm>
        </p:spPr>
        <p:txBody>
          <a:bodyPr>
            <a:normAutofit/>
          </a:bodyPr>
          <a:lstStyle/>
          <a:p>
            <a:pPr algn="ctr"/>
            <a:r>
              <a:rPr lang="tr-TR" sz="2000" b="1" dirty="0" smtClean="0">
                <a:latin typeface="Arial" panose="020B0604020202020204" pitchFamily="34" charset="0"/>
                <a:cs typeface="Arial" panose="020B0604020202020204" pitchFamily="34" charset="0"/>
              </a:rPr>
              <a:t>2017 yılı için Isparta’da işyerlerinin çoğunluğu perakende ticaret sektöründe faaliyet göstermektedir. En fazla çalışan ise bina inşaatı sektöründe bulunmaktadır.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30481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http://schemas.microsoft.com/office/drawing/2014/chartex" xmlns="" Requires="cx">
          <p:graphicFrame>
            <p:nvGraphicFramePr>
              <p:cNvPr id="4" name="Grafik 3"/>
              <p:cNvGraphicFramePr/>
              <p:nvPr>
                <p:extLst>
                  <p:ext uri="{D42A27DB-BD31-4B8C-83A1-F6EECF244321}">
                    <p14:modId xmlns:p14="http://schemas.microsoft.com/office/powerpoint/2010/main" val="3277537516"/>
                  </p:ext>
                </p:extLst>
              </p:nvPr>
            </p:nvGraphicFramePr>
            <p:xfrm>
              <a:off x="365761" y="1246910"/>
              <a:ext cx="5760000" cy="5040000"/>
            </p:xfrm>
            <a:graphic>
              <a:graphicData uri="http://schemas.microsoft.com/office/drawing/2014/chartex">
                <c:chart xmlns:c="http://schemas.openxmlformats.org/drawingml/2006/chart" xmlns:r="http://schemas.openxmlformats.org/officeDocument/2006/relationships" r:id="rId3"/>
              </a:graphicData>
            </a:graphic>
          </p:graphicFrame>
        </mc:Choice>
        <mc:Fallback>
          <p:pic>
            <p:nvPicPr>
              <p:cNvPr id="4" name="Grafik 3"/>
              <p:cNvPicPr>
                <a:picLocks noGrp="1" noRot="1" noChangeAspect="1" noMove="1" noResize="1" noEditPoints="1" noAdjustHandles="1" noChangeArrowheads="1" noChangeShapeType="1"/>
              </p:cNvPicPr>
              <p:nvPr/>
            </p:nvPicPr>
            <p:blipFill>
              <a:blip r:embed="rId4"/>
              <a:stretch>
                <a:fillRect/>
              </a:stretch>
            </p:blipFill>
            <p:spPr>
              <a:xfrm>
                <a:off x="365761" y="1246910"/>
                <a:ext cx="5760000" cy="5040000"/>
              </a:xfrm>
              <a:prstGeom prst="rect">
                <a:avLst/>
              </a:prstGeom>
            </p:spPr>
          </p:pic>
        </mc:Fallback>
      </mc:AlternateContent>
      <mc:AlternateContent xmlns:mc="http://schemas.openxmlformats.org/markup-compatibility/2006">
        <mc:Choice xmlns:cx="http://schemas.microsoft.com/office/drawing/2014/chartex" xmlns="" Requires="cx">
          <p:graphicFrame>
            <p:nvGraphicFramePr>
              <p:cNvPr id="7" name="Grafik 6"/>
              <p:cNvGraphicFramePr/>
              <p:nvPr>
                <p:extLst>
                  <p:ext uri="{D42A27DB-BD31-4B8C-83A1-F6EECF244321}">
                    <p14:modId xmlns:p14="http://schemas.microsoft.com/office/powerpoint/2010/main" val="631697052"/>
                  </p:ext>
                </p:extLst>
              </p:nvPr>
            </p:nvGraphicFramePr>
            <p:xfrm>
              <a:off x="6125760" y="1246910"/>
              <a:ext cx="5711563" cy="5040000"/>
            </p:xfrm>
            <a:graphic>
              <a:graphicData uri="http://schemas.microsoft.com/office/drawing/2014/chartex">
                <c:chart xmlns:c="http://schemas.openxmlformats.org/drawingml/2006/chart" xmlns:r="http://schemas.openxmlformats.org/officeDocument/2006/relationships" r:id="rId5"/>
              </a:graphicData>
            </a:graphic>
          </p:graphicFrame>
        </mc:Choice>
        <mc:Fallback>
          <p:pic>
            <p:nvPicPr>
              <p:cNvPr id="7" name="Grafik 6"/>
              <p:cNvPicPr>
                <a:picLocks noGrp="1" noRot="1" noChangeAspect="1" noMove="1" noResize="1" noEditPoints="1" noAdjustHandles="1" noChangeArrowheads="1" noChangeShapeType="1"/>
              </p:cNvPicPr>
              <p:nvPr/>
            </p:nvPicPr>
            <p:blipFill>
              <a:blip r:embed="rId6"/>
              <a:stretch>
                <a:fillRect/>
              </a:stretch>
            </p:blipFill>
            <p:spPr>
              <a:xfrm>
                <a:off x="6125760" y="1246910"/>
                <a:ext cx="5711563" cy="5040000"/>
              </a:xfrm>
              <a:prstGeom prst="rect">
                <a:avLst/>
              </a:prstGeom>
            </p:spPr>
          </p:pic>
        </mc:Fallback>
      </mc:AlternateContent>
      <p:sp>
        <p:nvSpPr>
          <p:cNvPr id="8" name="Unvan 1"/>
          <p:cNvSpPr>
            <a:spLocks noGrp="1"/>
          </p:cNvSpPr>
          <p:nvPr>
            <p:ph type="title"/>
          </p:nvPr>
        </p:nvSpPr>
        <p:spPr>
          <a:xfrm>
            <a:off x="0" y="0"/>
            <a:ext cx="12192000" cy="792480"/>
          </a:xfrm>
        </p:spPr>
        <p:txBody>
          <a:bodyPr>
            <a:normAutofit/>
          </a:bodyPr>
          <a:lstStyle/>
          <a:p>
            <a:pPr algn="just"/>
            <a:r>
              <a:rPr lang="tr-TR" sz="2000" b="1" dirty="0" smtClean="0">
                <a:latin typeface="Arial" panose="020B0604020202020204" pitchFamily="34" charset="0"/>
                <a:cs typeface="Arial" panose="020B0604020202020204" pitchFamily="34" charset="0"/>
              </a:rPr>
              <a:t>Isparta, kendisi dışında en çok satışı İstanbul’a yapmakta. Satın alışlarda ise yine İstanbul ön planda.</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18237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12192000" cy="838200"/>
          </a:xfrm>
        </p:spPr>
        <p:txBody>
          <a:bodyPr>
            <a:normAutofit/>
          </a:bodyPr>
          <a:lstStyle/>
          <a:p>
            <a:pPr algn="ctr"/>
            <a:r>
              <a:rPr lang="tr-TR" sz="3200" b="1" i="1" dirty="0" smtClean="0">
                <a:latin typeface="Times New Roman" panose="02020603050405020304" pitchFamily="18" charset="0"/>
                <a:cs typeface="Times New Roman" panose="02020603050405020304" pitchFamily="18" charset="0"/>
              </a:rPr>
              <a:t>Isparta Sanayisinde Gül ve Deri Ürünleri Öne Çıkıyor</a:t>
            </a:r>
            <a:endParaRPr lang="tr-TR" sz="3200" b="1" i="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143000"/>
            <a:ext cx="12191999" cy="5715000"/>
          </a:xfrm>
        </p:spPr>
        <p:txBody>
          <a:bodyPr>
            <a:normAutofit lnSpcReduction="10000"/>
          </a:bodyPr>
          <a:lstStyle/>
          <a:p>
            <a:pPr algn="just"/>
            <a:r>
              <a:rPr lang="tr-TR" sz="2400" b="1" dirty="0" smtClean="0">
                <a:latin typeface="Times New Roman" panose="02020603050405020304" pitchFamily="18" charset="0"/>
                <a:cs typeface="Times New Roman" panose="02020603050405020304" pitchFamily="18" charset="0"/>
              </a:rPr>
              <a:t>Isparta’da iki adet Organize sanayi bölgesi mevcut olup, organize sanayi bölgesinde bulunan 80 parselde, 66 çalışan işletmede 2300 personel istihdam edilmektedir. </a:t>
            </a:r>
          </a:p>
          <a:p>
            <a:pPr algn="just"/>
            <a:endParaRPr lang="tr-TR" sz="2400" b="1" dirty="0" smtClean="0">
              <a:latin typeface="Times New Roman" panose="02020603050405020304" pitchFamily="18" charset="0"/>
              <a:cs typeface="Times New Roman" panose="02020603050405020304" pitchFamily="18" charset="0"/>
            </a:endParaRPr>
          </a:p>
          <a:p>
            <a:pPr algn="just"/>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Isparta’da gül yağı üretimine ve gül yetiştiriciliğine dönük üretim dikkat çekmektedir.</a:t>
            </a:r>
          </a:p>
          <a:p>
            <a:pPr algn="just"/>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İlde gül ürünleri (Gül yağı, gül suyu, gül kolonyası ve </a:t>
            </a:r>
            <a:r>
              <a:rPr lang="tr-TR" sz="2400" b="1" dirty="0" err="1" smtClean="0">
                <a:latin typeface="Times New Roman" panose="02020603050405020304" pitchFamily="18" charset="0"/>
                <a:cs typeface="Times New Roman" panose="02020603050405020304" pitchFamily="18" charset="0"/>
              </a:rPr>
              <a:t>konkret</a:t>
            </a:r>
            <a:r>
              <a:rPr lang="tr-TR" sz="2400" b="1" dirty="0" smtClean="0">
                <a:latin typeface="Times New Roman" panose="02020603050405020304" pitchFamily="18" charset="0"/>
                <a:cs typeface="Times New Roman" panose="02020603050405020304" pitchFamily="18" charset="0"/>
              </a:rPr>
              <a:t> gibi) üretimi yapan 35 firma bulunmaktadır. </a:t>
            </a:r>
          </a:p>
          <a:p>
            <a:pPr algn="just"/>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Batı Akdeniz Bölgesi’nde uçucu yağlar ve kozmetik ürünlerinin 2016 ihracat tutarı 38.561.657$ olup bunun büyük çoğunluğu Isparta’ya aittir.</a:t>
            </a:r>
          </a:p>
          <a:p>
            <a:pPr algn="just"/>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Deri </a:t>
            </a:r>
            <a:r>
              <a:rPr lang="tr-TR" sz="2400" b="1" dirty="0">
                <a:latin typeface="Times New Roman" panose="02020603050405020304" pitchFamily="18" charset="0"/>
                <a:cs typeface="Times New Roman" panose="02020603050405020304" pitchFamily="18" charset="0"/>
              </a:rPr>
              <a:t>İhtisas ve Karma OSB’de üretimde olan işyerlerinde yaklaşık 300 kişi istihdam edilmekte ve bu işletmeler Türkiye ayakkabı sektörünün astar ihtiyacının %70’ni karşılamaktadır.</a:t>
            </a:r>
          </a:p>
          <a:p>
            <a:pPr algn="just"/>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733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99160"/>
          </a:xfrm>
        </p:spPr>
        <p:txBody>
          <a:bodyPr/>
          <a:lstStyle/>
          <a:p>
            <a:pPr algn="ctr"/>
            <a:r>
              <a:rPr lang="tr-TR" dirty="0" smtClean="0"/>
              <a:t>Gül Ürünleri</a:t>
            </a:r>
            <a:endParaRPr lang="tr-TR" dirty="0"/>
          </a:p>
        </p:txBody>
      </p:sp>
      <p:sp>
        <p:nvSpPr>
          <p:cNvPr id="3" name="İçerik Yer Tutucusu 2"/>
          <p:cNvSpPr>
            <a:spLocks noGrp="1"/>
          </p:cNvSpPr>
          <p:nvPr>
            <p:ph idx="1"/>
          </p:nvPr>
        </p:nvSpPr>
        <p:spPr>
          <a:xfrm>
            <a:off x="0" y="1234440"/>
            <a:ext cx="12192000" cy="5623560"/>
          </a:xfrm>
        </p:spPr>
        <p:txBody>
          <a:bodyPr>
            <a:normAutofit fontScale="77500" lnSpcReduction="20000"/>
          </a:bodyPr>
          <a:lstStyle/>
          <a:p>
            <a:r>
              <a:rPr lang="tr-TR" sz="2800" b="1" dirty="0" smtClean="0"/>
              <a:t>Gül üretimi Isparta’ya 19. yüzyılın sonlarında Bulgaristan göçmenleri tarafından getirilmiştir.</a:t>
            </a:r>
          </a:p>
          <a:p>
            <a:r>
              <a:rPr lang="tr-TR" sz="2800" b="1" dirty="0" smtClean="0"/>
              <a:t>İlk yağ gülü üretimi 1888 yılında ve gül yağı üretimi de 1892 yılında «</a:t>
            </a:r>
            <a:r>
              <a:rPr lang="tr-TR" sz="2800" b="1" dirty="0" err="1" smtClean="0"/>
              <a:t>Müftüzade</a:t>
            </a:r>
            <a:r>
              <a:rPr lang="tr-TR" sz="2800" b="1" dirty="0" smtClean="0"/>
              <a:t> İsmail Efendi» tarafından yapılmıştır.</a:t>
            </a:r>
          </a:p>
          <a:p>
            <a:r>
              <a:rPr lang="tr-TR" sz="2800" b="1" dirty="0" smtClean="0"/>
              <a:t>Isparta’da gül önemli bir sanayi dalıdır. Gülden üretilen ürünlerin bazıları şöyledir:</a:t>
            </a:r>
          </a:p>
          <a:p>
            <a:r>
              <a:rPr lang="tr-TR" sz="2800" b="1" dirty="0" smtClean="0"/>
              <a:t>Gül yağı				</a:t>
            </a:r>
          </a:p>
          <a:p>
            <a:r>
              <a:rPr lang="tr-TR" sz="2800" b="1" dirty="0" smtClean="0"/>
              <a:t>Gül </a:t>
            </a:r>
            <a:r>
              <a:rPr lang="tr-TR" sz="2800" b="1" dirty="0" err="1" smtClean="0"/>
              <a:t>konkreti</a:t>
            </a:r>
            <a:endParaRPr lang="tr-TR" sz="2800" b="1" dirty="0" smtClean="0"/>
          </a:p>
          <a:p>
            <a:r>
              <a:rPr lang="tr-TR" sz="2800" b="1" dirty="0" smtClean="0"/>
              <a:t>Gül suyu</a:t>
            </a:r>
          </a:p>
          <a:p>
            <a:r>
              <a:rPr lang="tr-TR" sz="2800" b="1" dirty="0" smtClean="0"/>
              <a:t>Gül kremleri</a:t>
            </a:r>
          </a:p>
          <a:p>
            <a:r>
              <a:rPr lang="tr-TR" sz="2800" b="1" dirty="0" smtClean="0"/>
              <a:t>Gül parfümleri</a:t>
            </a:r>
          </a:p>
          <a:p>
            <a:r>
              <a:rPr lang="tr-TR" sz="2800" b="1" dirty="0" smtClean="0"/>
              <a:t>Gül reçeli</a:t>
            </a:r>
          </a:p>
          <a:p>
            <a:r>
              <a:rPr lang="tr-TR" sz="2800" b="1" dirty="0" smtClean="0"/>
              <a:t>Gül lokumları</a:t>
            </a:r>
          </a:p>
          <a:p>
            <a:r>
              <a:rPr lang="tr-TR" sz="2800" b="1" dirty="0" smtClean="0"/>
              <a:t>Gül şampuanı</a:t>
            </a:r>
          </a:p>
          <a:p>
            <a:r>
              <a:rPr lang="tr-TR" sz="2800" b="1" dirty="0" smtClean="0"/>
              <a:t>Gül kolonyası</a:t>
            </a:r>
          </a:p>
          <a:p>
            <a:r>
              <a:rPr lang="tr-TR" sz="2800" b="1" dirty="0" smtClean="0"/>
              <a:t>Gül sabunu</a:t>
            </a:r>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3950742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07720"/>
          </a:xfrm>
        </p:spPr>
        <p:txBody>
          <a:bodyPr>
            <a:normAutofit/>
          </a:bodyPr>
          <a:lstStyle/>
          <a:p>
            <a:pPr algn="ctr"/>
            <a:r>
              <a:rPr lang="tr-TR" sz="3600" b="1" dirty="0" smtClean="0">
                <a:latin typeface="Arial" panose="020B0604020202020204" pitchFamily="34" charset="0"/>
                <a:cs typeface="Arial" panose="020B0604020202020204" pitchFamily="34" charset="0"/>
              </a:rPr>
              <a:t>Lavanta ürünleri</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203960"/>
            <a:ext cx="12192000" cy="5654040"/>
          </a:xfrm>
        </p:spPr>
        <p:txBody>
          <a:bodyPr>
            <a:normAutofit/>
          </a:bodyPr>
          <a:lstStyle/>
          <a:p>
            <a:r>
              <a:rPr lang="tr-TR" sz="2400" b="1" dirty="0" smtClean="0">
                <a:latin typeface="Arial" panose="020B0604020202020204" pitchFamily="34" charset="0"/>
                <a:cs typeface="Arial" panose="020B0604020202020204" pitchFamily="34" charset="0"/>
              </a:rPr>
              <a:t>Bilindiği gibi Isparta’da gül ürünlerine dayalı ciddi bir sanayi bulunmaktadır. </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Lavanta gül ürünleri sektörünün izlediği yolu takip etmekte ve hızla gelişmektedir.</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Isparta’da üretilen lavanta ürünlerinin bazıları şöyledir:</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Lavanta yağı</a:t>
            </a:r>
          </a:p>
          <a:p>
            <a:r>
              <a:rPr lang="tr-TR" sz="2400" b="1" dirty="0" smtClean="0">
                <a:latin typeface="Arial" panose="020B0604020202020204" pitchFamily="34" charset="0"/>
                <a:cs typeface="Arial" panose="020B0604020202020204" pitchFamily="34" charset="0"/>
              </a:rPr>
              <a:t>Lavanta çayı</a:t>
            </a:r>
          </a:p>
          <a:p>
            <a:r>
              <a:rPr lang="tr-TR" sz="2400" b="1" dirty="0" smtClean="0">
                <a:latin typeface="Arial" panose="020B0604020202020204" pitchFamily="34" charset="0"/>
                <a:cs typeface="Arial" panose="020B0604020202020204" pitchFamily="34" charset="0"/>
              </a:rPr>
              <a:t>Lavanta balı</a:t>
            </a:r>
          </a:p>
          <a:p>
            <a:r>
              <a:rPr lang="tr-TR" sz="2400" b="1" dirty="0" smtClean="0">
                <a:latin typeface="Arial" panose="020B0604020202020204" pitchFamily="34" charset="0"/>
                <a:cs typeface="Arial" panose="020B0604020202020204" pitchFamily="34" charset="0"/>
              </a:rPr>
              <a:t>Lavanta suyu</a:t>
            </a:r>
          </a:p>
          <a:p>
            <a:r>
              <a:rPr lang="tr-TR" sz="2400" b="1" dirty="0" smtClean="0">
                <a:latin typeface="Arial" panose="020B0604020202020204" pitchFamily="34" charset="0"/>
                <a:cs typeface="Arial" panose="020B0604020202020204" pitchFamily="34" charset="0"/>
              </a:rPr>
              <a:t>Lavanta sabunu</a:t>
            </a:r>
          </a:p>
          <a:p>
            <a:r>
              <a:rPr lang="tr-TR" sz="2400" b="1" dirty="0" smtClean="0">
                <a:latin typeface="Arial" panose="020B0604020202020204" pitchFamily="34" charset="0"/>
                <a:cs typeface="Arial" panose="020B0604020202020204" pitchFamily="34" charset="0"/>
              </a:rPr>
              <a:t>Lavanta kurusu vd.</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106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16632"/>
            <a:ext cx="12192000" cy="858728"/>
          </a:xfrm>
        </p:spPr>
        <p:txBody>
          <a:bodyPr>
            <a:noAutofit/>
          </a:bodyPr>
          <a:lstStyle/>
          <a:p>
            <a:pPr algn="ctr"/>
            <a:r>
              <a:rPr lang="tr-TR" sz="2800" b="1" dirty="0" err="1" smtClean="0">
                <a:latin typeface="Arial" panose="020B0604020202020204" pitchFamily="34" charset="0"/>
                <a:cs typeface="Arial" panose="020B0604020202020204" pitchFamily="34" charset="0"/>
              </a:rPr>
              <a:t>ISDOSB’da</a:t>
            </a:r>
            <a:r>
              <a:rPr lang="tr-TR" sz="2800" b="1" dirty="0" smtClean="0">
                <a:latin typeface="Arial" panose="020B0604020202020204" pitchFamily="34" charset="0"/>
                <a:cs typeface="Arial" panose="020B0604020202020204" pitchFamily="34" charset="0"/>
              </a:rPr>
              <a:t> bulunan firmaların çeşitli sektörlerde faaliyet gösteriyor</a:t>
            </a: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417320"/>
            <a:ext cx="12191999" cy="5440680"/>
          </a:xfrm>
        </p:spPr>
        <p:txBody>
          <a:bodyPr numCol="2">
            <a:normAutofit/>
          </a:bodyPr>
          <a:lstStyle/>
          <a:p>
            <a:pPr algn="just"/>
            <a:endParaRPr lang="tr-TR" sz="2000" b="1" dirty="0" smtClean="0">
              <a:latin typeface="Arial" panose="020B0604020202020204" pitchFamily="34" charset="0"/>
              <a:cs typeface="Arial" panose="020B0604020202020204" pitchFamily="34" charset="0"/>
            </a:endParaRPr>
          </a:p>
          <a:p>
            <a:pPr algn="just"/>
            <a:r>
              <a:rPr lang="tr-TR" sz="2000" b="1" dirty="0" smtClean="0">
                <a:latin typeface="Arial" panose="020B0604020202020204" pitchFamily="34" charset="0"/>
                <a:cs typeface="Arial" panose="020B0604020202020204" pitchFamily="34" charset="0"/>
              </a:rPr>
              <a:t>Isparta’da organize sanayi bölgesi kurma çalışmaları 1976 yılında başlamasına rağmen yoğunlaşma 1992-2000 arasında gerçekleş-</a:t>
            </a:r>
            <a:r>
              <a:rPr lang="tr-TR" sz="2000" b="1" dirty="0" err="1" smtClean="0">
                <a:latin typeface="Arial" panose="020B0604020202020204" pitchFamily="34" charset="0"/>
                <a:cs typeface="Arial" panose="020B0604020202020204" pitchFamily="34" charset="0"/>
              </a:rPr>
              <a:t>miştir</a:t>
            </a:r>
            <a:r>
              <a:rPr lang="tr-TR" sz="2000" b="1" dirty="0" smtClean="0">
                <a:latin typeface="Arial" panose="020B0604020202020204" pitchFamily="34" charset="0"/>
                <a:cs typeface="Arial" panose="020B0604020202020204" pitchFamily="34" charset="0"/>
              </a:rPr>
              <a:t>.</a:t>
            </a:r>
          </a:p>
          <a:p>
            <a:pPr algn="just"/>
            <a:r>
              <a:rPr lang="tr-TR" sz="2000" b="1" dirty="0" smtClean="0">
                <a:latin typeface="Arial" panose="020B0604020202020204" pitchFamily="34" charset="0"/>
                <a:cs typeface="Arial" panose="020B0604020202020204" pitchFamily="34" charset="0"/>
              </a:rPr>
              <a:t>Isparta </a:t>
            </a:r>
            <a:r>
              <a:rPr lang="tr-TR" sz="2000" b="1" dirty="0">
                <a:latin typeface="Arial" panose="020B0604020202020204" pitchFamily="34" charset="0"/>
                <a:cs typeface="Arial" panose="020B0604020202020204" pitchFamily="34" charset="0"/>
              </a:rPr>
              <a:t>Süleyman Demirel Organize Sanayi Bölgesi, Isparta ve Burdur şehir merkezine 26 Km. mesafede, </a:t>
            </a:r>
            <a:r>
              <a:rPr lang="tr-TR" sz="2000" b="1" dirty="0" err="1">
                <a:latin typeface="Arial" panose="020B0604020202020204" pitchFamily="34" charset="0"/>
                <a:cs typeface="Arial" panose="020B0604020202020204" pitchFamily="34" charset="0"/>
              </a:rPr>
              <a:t>Gümüşgün</a:t>
            </a:r>
            <a:r>
              <a:rPr lang="tr-TR" sz="2000" b="1" dirty="0">
                <a:latin typeface="Arial" panose="020B0604020202020204" pitchFamily="34" charset="0"/>
                <a:cs typeface="Arial" panose="020B0604020202020204" pitchFamily="34" charset="0"/>
              </a:rPr>
              <a:t> mevkiinde, 252 hektar alanı ile İzmir-Antalya-Ankara karayolu kavşağında olup bölünmüş yolla Isparta'ya ve Burdur’a bağlanmıştır. Demir yolu yükleme boşaltma istasyonuna 600 metre 1998 yılında işletmeye alınan Devlet Hava Limanı bölgeye 4 km. mesafededir.</a:t>
            </a:r>
          </a:p>
          <a:p>
            <a:pPr algn="just"/>
            <a:endParaRPr lang="tr-TR" dirty="0"/>
          </a:p>
        </p:txBody>
      </p:sp>
      <p:pic>
        <p:nvPicPr>
          <p:cNvPr id="1026" name="Picture 2" descr="C:\Users\emree\Desktop\NzIzMjY2ND-suleyman-demirel-osbnin-istihdam-hedefi-5-bin-k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20" y="1706880"/>
            <a:ext cx="4556760" cy="443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
            <a:ext cx="10515600" cy="746759"/>
          </a:xfrm>
        </p:spPr>
        <p:txBody>
          <a:bodyPr>
            <a:normAutofit/>
          </a:bodyPr>
          <a:lstStyle/>
          <a:p>
            <a:pPr algn="ctr"/>
            <a:r>
              <a:rPr lang="tr-TR" sz="3600" b="1" dirty="0" smtClean="0">
                <a:latin typeface="Arial" panose="020B0604020202020204" pitchFamily="34" charset="0"/>
                <a:cs typeface="Arial" panose="020B0604020202020204" pitchFamily="34" charset="0"/>
              </a:rPr>
              <a:t>Sunum Akışı</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853440"/>
            <a:ext cx="12192000" cy="6141720"/>
          </a:xfrm>
        </p:spPr>
        <p:txBody>
          <a:bodyPr/>
          <a:lstStyle/>
          <a:p>
            <a:r>
              <a:rPr lang="tr-TR" b="1" dirty="0" smtClean="0">
                <a:latin typeface="Arial" panose="020B0604020202020204" pitchFamily="34" charset="0"/>
                <a:cs typeface="Arial" panose="020B0604020202020204" pitchFamily="34" charset="0"/>
              </a:rPr>
              <a:t>Isparta’daki Oda ve Borsalarımız</a:t>
            </a:r>
          </a:p>
          <a:p>
            <a:r>
              <a:rPr lang="tr-TR" b="1" dirty="0" smtClean="0">
                <a:latin typeface="Arial" panose="020B0604020202020204" pitchFamily="34" charset="0"/>
                <a:cs typeface="Arial" panose="020B0604020202020204" pitchFamily="34" charset="0"/>
              </a:rPr>
              <a:t>Isparta’nın Nüfus ve Göç Bilgileri</a:t>
            </a:r>
          </a:p>
          <a:p>
            <a:r>
              <a:rPr lang="tr-TR" b="1" dirty="0" smtClean="0">
                <a:latin typeface="Arial" panose="020B0604020202020204" pitchFamily="34" charset="0"/>
                <a:cs typeface="Arial" panose="020B0604020202020204" pitchFamily="34" charset="0"/>
              </a:rPr>
              <a:t>Endekslerde Isparta’nın yeri</a:t>
            </a:r>
          </a:p>
          <a:p>
            <a:r>
              <a:rPr lang="tr-TR" b="1" dirty="0" smtClean="0">
                <a:latin typeface="Arial" panose="020B0604020202020204" pitchFamily="34" charset="0"/>
                <a:cs typeface="Arial" panose="020B0604020202020204" pitchFamily="34" charset="0"/>
              </a:rPr>
              <a:t>Isparta’da Sanayi</a:t>
            </a:r>
          </a:p>
          <a:p>
            <a:r>
              <a:rPr lang="tr-TR" b="1" dirty="0" smtClean="0">
                <a:latin typeface="Arial" panose="020B0604020202020204" pitchFamily="34" charset="0"/>
                <a:cs typeface="Arial" panose="020B0604020202020204" pitchFamily="34" charset="0"/>
              </a:rPr>
              <a:t>Isparta’da Dış Ticaret</a:t>
            </a:r>
            <a:endParaRPr lang="tr-TR" b="1"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Isparta’da Finansal </a:t>
            </a:r>
            <a:r>
              <a:rPr lang="tr-TR" b="1" dirty="0" smtClean="0">
                <a:latin typeface="Arial" panose="020B0604020202020204" pitchFamily="34" charset="0"/>
                <a:cs typeface="Arial" panose="020B0604020202020204" pitchFamily="34" charset="0"/>
              </a:rPr>
              <a:t>Yapısı</a:t>
            </a:r>
          </a:p>
          <a:p>
            <a:r>
              <a:rPr lang="tr-TR" b="1" dirty="0" smtClean="0">
                <a:latin typeface="Arial" panose="020B0604020202020204" pitchFamily="34" charset="0"/>
                <a:cs typeface="Arial" panose="020B0604020202020204" pitchFamily="34" charset="0"/>
              </a:rPr>
              <a:t>Isparta’da </a:t>
            </a:r>
            <a:r>
              <a:rPr lang="tr-TR" b="1" dirty="0">
                <a:latin typeface="Arial" panose="020B0604020202020204" pitchFamily="34" charset="0"/>
                <a:cs typeface="Arial" panose="020B0604020202020204" pitchFamily="34" charset="0"/>
              </a:rPr>
              <a:t>Tarım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Isparta’da Turizm</a:t>
            </a:r>
          </a:p>
          <a:p>
            <a:r>
              <a:rPr lang="tr-TR" b="1" dirty="0" smtClean="0">
                <a:latin typeface="Arial" panose="020B0604020202020204" pitchFamily="34" charset="0"/>
                <a:cs typeface="Arial" panose="020B0604020202020204" pitchFamily="34" charset="0"/>
              </a:rPr>
              <a:t>Isparta’da Eğitim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Isparta’da Sağlık</a:t>
            </a:r>
            <a:endParaRPr lang="tr-TR"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4058352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1999" cy="853440"/>
          </a:xfrm>
        </p:spPr>
        <p:txBody>
          <a:bodyPr>
            <a:noAutofit/>
          </a:bodyPr>
          <a:lstStyle/>
          <a:p>
            <a:pPr algn="ctr"/>
            <a:r>
              <a:rPr lang="tr-TR" sz="3200" b="1" i="1" dirty="0" smtClean="0">
                <a:latin typeface="Times New Roman" panose="02020603050405020304" pitchFamily="18" charset="0"/>
                <a:cs typeface="Times New Roman" panose="02020603050405020304" pitchFamily="18" charset="0"/>
              </a:rPr>
              <a:t>Isparta’da teşvikte başı hizmet sektörü çekmekte</a:t>
            </a:r>
            <a:endParaRPr lang="tr-TR" sz="3200" b="1" i="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124744"/>
            <a:ext cx="12048661" cy="5733256"/>
          </a:xfrm>
        </p:spPr>
        <p:txBody>
          <a:bodyPr>
            <a:normAutofit/>
          </a:bodyPr>
          <a:lstStyle/>
          <a:p>
            <a:pPr algn="just"/>
            <a:r>
              <a:rPr lang="tr-TR" sz="2000" dirty="0" smtClean="0">
                <a:latin typeface="Times New Roman" panose="02020603050405020304" pitchFamily="18" charset="0"/>
                <a:cs typeface="Times New Roman" panose="02020603050405020304" pitchFamily="18" charset="0"/>
              </a:rPr>
              <a:t>Isparta 2008 yılında 4 madencilik, 5 imalat, 6 hizmet sektörü olmak üzere 15 tane yatırım teşvik belgesi almıştır. 38.889.381 TL’lik yatırım yapılmış ve 265 kişilik istihdam yaratılmıştır. </a:t>
            </a:r>
          </a:p>
          <a:p>
            <a:pPr algn="just"/>
            <a:r>
              <a:rPr lang="tr-TR" sz="2000" dirty="0" smtClean="0">
                <a:latin typeface="Times New Roman" panose="02020603050405020304" pitchFamily="18" charset="0"/>
                <a:cs typeface="Times New Roman" panose="02020603050405020304" pitchFamily="18" charset="0"/>
              </a:rPr>
              <a:t>2009 yılında ise 20 adet yatırım teşvik belgesi almış ve 70.249.000 TL’lik yatırım ile 359 kişiye istihdam sağlamıştır</a:t>
            </a:r>
            <a:r>
              <a:rPr lang="tr-TR" sz="2400" dirty="0" smtClean="0">
                <a:latin typeface="Times New Roman" panose="02020603050405020304" pitchFamily="18" charset="0"/>
                <a:cs typeface="Times New Roman" panose="02020603050405020304" pitchFamily="18" charset="0"/>
              </a:rPr>
              <a:t>.  </a:t>
            </a:r>
          </a:p>
          <a:p>
            <a:pPr algn="just"/>
            <a:r>
              <a:rPr lang="tr-TR" sz="2000" dirty="0" smtClean="0">
                <a:latin typeface="Times New Roman" panose="02020603050405020304" pitchFamily="18" charset="0"/>
                <a:cs typeface="Times New Roman" panose="02020603050405020304" pitchFamily="18" charset="0"/>
              </a:rPr>
              <a:t>Aşağıda Akdeniz Bölgesinde 2015-2016 yıllarında  sektörlere bağlı olarak </a:t>
            </a:r>
            <a:r>
              <a:rPr lang="tr-T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Kayıtlarına göre Girişim Sayıları</a:t>
            </a:r>
            <a:r>
              <a:rPr lang="tr-TR" sz="2000" dirty="0" smtClean="0">
                <a:latin typeface="Times New Roman" panose="02020603050405020304" pitchFamily="18" charset="0"/>
                <a:cs typeface="Times New Roman" panose="02020603050405020304" pitchFamily="18" charset="0"/>
              </a:rPr>
              <a:t> verilmiştir:</a:t>
            </a:r>
          </a:p>
          <a:p>
            <a:pPr algn="just"/>
            <a:endParaRPr lang="tr-TR" sz="2400" dirty="0">
              <a:latin typeface="Times New Roman" panose="02020603050405020304" pitchFamily="18" charset="0"/>
              <a:cs typeface="Times New Roman" panose="02020603050405020304" pitchFamily="18" charset="0"/>
            </a:endParaRPr>
          </a:p>
        </p:txBody>
      </p:sp>
      <p:graphicFrame>
        <p:nvGraphicFramePr>
          <p:cNvPr id="5" name="Grafik 4"/>
          <p:cNvGraphicFramePr/>
          <p:nvPr>
            <p:extLst>
              <p:ext uri="{D42A27DB-BD31-4B8C-83A1-F6EECF244321}">
                <p14:modId xmlns:p14="http://schemas.microsoft.com/office/powerpoint/2010/main" val="1610187812"/>
              </p:ext>
            </p:extLst>
          </p:nvPr>
        </p:nvGraphicFramePr>
        <p:xfrm>
          <a:off x="6288021" y="3068960"/>
          <a:ext cx="5903979" cy="3933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 5"/>
          <p:cNvGraphicFramePr/>
          <p:nvPr>
            <p:extLst>
              <p:ext uri="{D42A27DB-BD31-4B8C-83A1-F6EECF244321}">
                <p14:modId xmlns:p14="http://schemas.microsoft.com/office/powerpoint/2010/main" val="2467851217"/>
              </p:ext>
            </p:extLst>
          </p:nvPr>
        </p:nvGraphicFramePr>
        <p:xfrm>
          <a:off x="0" y="2924944"/>
          <a:ext cx="6316485" cy="3933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0488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564361491"/>
              </p:ext>
            </p:extLst>
          </p:nvPr>
        </p:nvGraphicFramePr>
        <p:xfrm>
          <a:off x="5619" y="0"/>
          <a:ext cx="12192000" cy="4821252"/>
        </p:xfrm>
        <a:graphic>
          <a:graphicData uri="http://schemas.openxmlformats.org/drawingml/2006/chart">
            <c:chart xmlns:c="http://schemas.openxmlformats.org/drawingml/2006/chart" xmlns:r="http://schemas.openxmlformats.org/officeDocument/2006/relationships" r:id="rId3"/>
          </a:graphicData>
        </a:graphic>
      </p:graphicFrame>
      <p:sp>
        <p:nvSpPr>
          <p:cNvPr id="5" name="Metin kutusu 4"/>
          <p:cNvSpPr txBox="1"/>
          <p:nvPr/>
        </p:nvSpPr>
        <p:spPr>
          <a:xfrm>
            <a:off x="34197" y="4821252"/>
            <a:ext cx="12192000" cy="1508105"/>
          </a:xfrm>
          <a:prstGeom prst="rect">
            <a:avLst/>
          </a:prstGeom>
          <a:noFill/>
        </p:spPr>
        <p:txBody>
          <a:bodyPr wrap="square" rtlCol="0">
            <a:spAutoFit/>
          </a:bodyPr>
          <a:lstStyle/>
          <a:p>
            <a:pPr marL="285750" indent="-28575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400" b="1" dirty="0" smtClean="0">
                <a:latin typeface="Arial" panose="020B0604020202020204" pitchFamily="34" charset="0"/>
                <a:cs typeface="Arial" panose="020B0604020202020204" pitchFamily="34" charset="0"/>
              </a:rPr>
              <a:t>2016 verileri ışığında Isparta’nın İş Kayıtlarına Göre Girişim Sayılarına bakıldığı zaman Isparta, çevresinde ve ona yakın olan iller içerisinde yatırımlardan en az yararlanan il pozisyonunda bulunmaktadır. </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476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2587660353"/>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1950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Dış Ticaret</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86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k 6"/>
          <p:cNvGraphicFramePr>
            <a:graphicFrameLocks/>
          </p:cNvGraphicFramePr>
          <p:nvPr>
            <p:extLst>
              <p:ext uri="{D42A27DB-BD31-4B8C-83A1-F6EECF244321}">
                <p14:modId xmlns:p14="http://schemas.microsoft.com/office/powerpoint/2010/main" val="3883365108"/>
              </p:ext>
            </p:extLst>
          </p:nvPr>
        </p:nvGraphicFramePr>
        <p:xfrm>
          <a:off x="365760" y="1320800"/>
          <a:ext cx="11471564" cy="4842933"/>
        </p:xfrm>
        <a:graphic>
          <a:graphicData uri="http://schemas.openxmlformats.org/drawingml/2006/chart">
            <c:chart xmlns:c="http://schemas.openxmlformats.org/drawingml/2006/chart" xmlns:r="http://schemas.openxmlformats.org/officeDocument/2006/relationships" r:id="rId3"/>
          </a:graphicData>
        </a:graphic>
      </p:graphicFrame>
      <p:sp>
        <p:nvSpPr>
          <p:cNvPr id="5" name="Unvan 1"/>
          <p:cNvSpPr>
            <a:spLocks noGrp="1"/>
          </p:cNvSpPr>
          <p:nvPr>
            <p:ph type="title"/>
          </p:nvPr>
        </p:nvSpPr>
        <p:spPr>
          <a:xfrm>
            <a:off x="0" y="0"/>
            <a:ext cx="12192000" cy="1005840"/>
          </a:xfrm>
        </p:spPr>
        <p:txBody>
          <a:bodyPr>
            <a:normAutofit/>
          </a:bodyPr>
          <a:lstStyle/>
          <a:p>
            <a:r>
              <a:rPr lang="tr-TR" sz="2000" b="1" dirty="0" smtClean="0">
                <a:latin typeface="Arial" panose="020B0604020202020204" pitchFamily="34" charset="0"/>
                <a:cs typeface="Arial" panose="020B0604020202020204" pitchFamily="34" charset="0"/>
              </a:rPr>
              <a:t>Isparta’nın net ihracatı </a:t>
            </a:r>
            <a:r>
              <a:rPr lang="tr-TR" sz="2000" b="1" dirty="0">
                <a:latin typeface="Arial" panose="020B0604020202020204" pitchFamily="34" charset="0"/>
                <a:cs typeface="Arial" panose="020B0604020202020204" pitchFamily="34" charset="0"/>
              </a:rPr>
              <a:t>uzun yıllardır </a:t>
            </a:r>
            <a:r>
              <a:rPr lang="tr-TR" sz="2000" b="1" dirty="0" smtClean="0">
                <a:latin typeface="Arial" panose="020B0604020202020204" pitchFamily="34" charset="0"/>
                <a:cs typeface="Arial" panose="020B0604020202020204" pitchFamily="34" charset="0"/>
              </a:rPr>
              <a:t>pozitiftir. 2018 yılı için ihracatı 197.239.328 $ iken ithalatı 51.031.525 $ olmuştur.</a:t>
            </a:r>
            <a:endParaRPr lang="tr-TR" sz="2000" b="1" dirty="0">
              <a:latin typeface="Arial" panose="020B0604020202020204" pitchFamily="34" charset="0"/>
              <a:cs typeface="Arial" panose="020B0604020202020204" pitchFamily="34" charset="0"/>
            </a:endParaRPr>
          </a:p>
        </p:txBody>
      </p:sp>
      <p:sp>
        <p:nvSpPr>
          <p:cNvPr id="2" name="Metin kutusu 1"/>
          <p:cNvSpPr txBox="1"/>
          <p:nvPr/>
        </p:nvSpPr>
        <p:spPr>
          <a:xfrm>
            <a:off x="4516108" y="1136134"/>
            <a:ext cx="3245056" cy="369332"/>
          </a:xfrm>
          <a:prstGeom prst="rect">
            <a:avLst/>
          </a:prstGeom>
          <a:noFill/>
        </p:spPr>
        <p:txBody>
          <a:bodyPr wrap="none" rtlCol="0">
            <a:spAutoFit/>
          </a:bodyPr>
          <a:lstStyle/>
          <a:p>
            <a:r>
              <a:rPr lang="tr-TR" b="1" dirty="0" smtClean="0"/>
              <a:t>Isparta’nın İhracat ve İthalatı ($)</a:t>
            </a:r>
            <a:endParaRPr lang="tr-TR" b="1" dirty="0"/>
          </a:p>
        </p:txBody>
      </p:sp>
    </p:spTree>
    <p:extLst>
      <p:ext uri="{BB962C8B-B14F-4D97-AF65-F5344CB8AC3E}">
        <p14:creationId xmlns:p14="http://schemas.microsoft.com/office/powerpoint/2010/main" val="175565331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697254" y="1439063"/>
            <a:ext cx="4445256" cy="369332"/>
          </a:xfrm>
          <a:prstGeom prst="rect">
            <a:avLst/>
          </a:prstGeom>
          <a:noFill/>
        </p:spPr>
        <p:txBody>
          <a:bodyPr wrap="none" rtlCol="0">
            <a:spAutoFit/>
          </a:bodyPr>
          <a:lstStyle/>
          <a:p>
            <a:r>
              <a:rPr lang="tr-TR" b="1" dirty="0" smtClean="0"/>
              <a:t>Isparta’nın İhracatındaki İlk 10 Ülke (2018, $)</a:t>
            </a:r>
            <a:endParaRPr lang="tr-TR" b="1" dirty="0"/>
          </a:p>
        </p:txBody>
      </p:sp>
      <p:sp>
        <p:nvSpPr>
          <p:cNvPr id="9" name="Metin kutusu 8"/>
          <p:cNvSpPr txBox="1"/>
          <p:nvPr/>
        </p:nvSpPr>
        <p:spPr>
          <a:xfrm>
            <a:off x="6514207" y="1439063"/>
            <a:ext cx="4409990" cy="369332"/>
          </a:xfrm>
          <a:prstGeom prst="rect">
            <a:avLst/>
          </a:prstGeom>
          <a:noFill/>
        </p:spPr>
        <p:txBody>
          <a:bodyPr wrap="none" rtlCol="0">
            <a:spAutoFit/>
          </a:bodyPr>
          <a:lstStyle/>
          <a:p>
            <a:r>
              <a:rPr lang="tr-TR" b="1" dirty="0" smtClean="0"/>
              <a:t>Isparta’nın İthalatındaki İlk 10 Ülke (2018, $)</a:t>
            </a:r>
            <a:endParaRPr lang="tr-TR" b="1" dirty="0"/>
          </a:p>
        </p:txBody>
      </p:sp>
      <p:graphicFrame>
        <p:nvGraphicFramePr>
          <p:cNvPr id="2" name="Tablo 1"/>
          <p:cNvGraphicFramePr>
            <a:graphicFrameLocks noGrp="1"/>
          </p:cNvGraphicFramePr>
          <p:nvPr>
            <p:extLst>
              <p:ext uri="{D42A27DB-BD31-4B8C-83A1-F6EECF244321}">
                <p14:modId xmlns:p14="http://schemas.microsoft.com/office/powerpoint/2010/main" val="1253337796"/>
              </p:ext>
            </p:extLst>
          </p:nvPr>
        </p:nvGraphicFramePr>
        <p:xfrm>
          <a:off x="850417" y="1882080"/>
          <a:ext cx="4138930" cy="4018407"/>
        </p:xfrm>
        <a:graphic>
          <a:graphicData uri="http://schemas.openxmlformats.org/drawingml/2006/table">
            <a:tbl>
              <a:tblPr>
                <a:tableStyleId>{8EC20E35-A176-4012-BC5E-935CFFF8708E}</a:tableStyleId>
              </a:tblPr>
              <a:tblGrid>
                <a:gridCol w="540385">
                  <a:extLst>
                    <a:ext uri="{9D8B030D-6E8A-4147-A177-3AD203B41FA5}">
                      <a16:colId xmlns:a16="http://schemas.microsoft.com/office/drawing/2014/main" xmlns="" val="3409905630"/>
                    </a:ext>
                  </a:extLst>
                </a:gridCol>
                <a:gridCol w="1350010">
                  <a:extLst>
                    <a:ext uri="{9D8B030D-6E8A-4147-A177-3AD203B41FA5}">
                      <a16:colId xmlns:a16="http://schemas.microsoft.com/office/drawing/2014/main" xmlns="" val="214818938"/>
                    </a:ext>
                  </a:extLst>
                </a:gridCol>
                <a:gridCol w="1438275">
                  <a:extLst>
                    <a:ext uri="{9D8B030D-6E8A-4147-A177-3AD203B41FA5}">
                      <a16:colId xmlns:a16="http://schemas.microsoft.com/office/drawing/2014/main" xmlns="" val="1441145343"/>
                    </a:ext>
                  </a:extLst>
                </a:gridCol>
                <a:gridCol w="810260">
                  <a:extLst>
                    <a:ext uri="{9D8B030D-6E8A-4147-A177-3AD203B41FA5}">
                      <a16:colId xmlns:a16="http://schemas.microsoft.com/office/drawing/2014/main" xmlns="" val="3658544710"/>
                    </a:ext>
                  </a:extLst>
                </a:gridCol>
              </a:tblGrid>
              <a:tr h="327025">
                <a:tc>
                  <a:txBody>
                    <a:bodyPr/>
                    <a:lstStyle/>
                    <a:p>
                      <a:pPr algn="just">
                        <a:lnSpc>
                          <a:spcPct val="107000"/>
                        </a:lnSpc>
                        <a:spcAft>
                          <a:spcPts val="800"/>
                        </a:spcAft>
                      </a:pPr>
                      <a:r>
                        <a:rPr lang="tr-TR" sz="2000" b="1" dirty="0">
                          <a:effectLst/>
                        </a:rPr>
                        <a:t>Sıra</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b="1">
                          <a:effectLst/>
                        </a:rPr>
                        <a:t>Ülke</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b="1">
                          <a:effectLst/>
                        </a:rPr>
                        <a:t>İhracat</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b="1" dirty="0">
                          <a:effectLst/>
                        </a:rPr>
                        <a:t>Pay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34968591"/>
                  </a:ext>
                </a:extLst>
              </a:tr>
              <a:tr h="327025">
                <a:tc>
                  <a:txBody>
                    <a:bodyPr/>
                    <a:lstStyle/>
                    <a:p>
                      <a:pPr algn="just">
                        <a:lnSpc>
                          <a:spcPct val="107000"/>
                        </a:lnSpc>
                        <a:spcAft>
                          <a:spcPts val="800"/>
                        </a:spcAft>
                      </a:pPr>
                      <a:r>
                        <a:rPr lang="tr-TR" sz="2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Fransa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25304249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12.83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4030768381"/>
                  </a:ext>
                </a:extLst>
              </a:tr>
              <a:tr h="327025">
                <a:tc>
                  <a:txBody>
                    <a:bodyPr/>
                    <a:lstStyle/>
                    <a:p>
                      <a:pPr algn="just">
                        <a:lnSpc>
                          <a:spcPct val="107000"/>
                        </a:lnSpc>
                        <a:spcAft>
                          <a:spcPts val="800"/>
                        </a:spcAft>
                      </a:pPr>
                      <a:r>
                        <a:rPr lang="tr-TR" sz="2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Özbekistan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22724062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11.52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653489561"/>
                  </a:ext>
                </a:extLst>
              </a:tr>
              <a:tr h="327025">
                <a:tc>
                  <a:txBody>
                    <a:bodyPr/>
                    <a:lstStyle/>
                    <a:p>
                      <a:pPr algn="just">
                        <a:lnSpc>
                          <a:spcPct val="107000"/>
                        </a:lnSpc>
                        <a:spcAft>
                          <a:spcPts val="800"/>
                        </a:spcAft>
                      </a:pPr>
                      <a:r>
                        <a:rPr lang="tr-TR" sz="2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Almanya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18105574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9.18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914456392"/>
                  </a:ext>
                </a:extLst>
              </a:tr>
              <a:tr h="327025">
                <a:tc>
                  <a:txBody>
                    <a:bodyPr/>
                    <a:lstStyle/>
                    <a:p>
                      <a:pPr algn="just">
                        <a:lnSpc>
                          <a:spcPct val="107000"/>
                        </a:lnSpc>
                        <a:spcAft>
                          <a:spcPts val="800"/>
                        </a:spcAft>
                      </a:pPr>
                      <a:r>
                        <a:rPr lang="tr-TR" sz="20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İspanya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17884314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9.07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946052425"/>
                  </a:ext>
                </a:extLst>
              </a:tr>
              <a:tr h="327025">
                <a:tc>
                  <a:txBody>
                    <a:bodyPr/>
                    <a:lstStyle/>
                    <a:p>
                      <a:pPr algn="just">
                        <a:lnSpc>
                          <a:spcPct val="107000"/>
                        </a:lnSpc>
                        <a:spcAft>
                          <a:spcPts val="800"/>
                        </a:spcAft>
                      </a:pPr>
                      <a:r>
                        <a:rPr lang="tr-TR" sz="2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İngiltere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17298636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8.77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845496238"/>
                  </a:ext>
                </a:extLst>
              </a:tr>
              <a:tr h="327025">
                <a:tc>
                  <a:txBody>
                    <a:bodyPr/>
                    <a:lstStyle/>
                    <a:p>
                      <a:pPr algn="just">
                        <a:lnSpc>
                          <a:spcPct val="107000"/>
                        </a:lnSpc>
                        <a:spcAft>
                          <a:spcPts val="800"/>
                        </a:spcAft>
                      </a:pPr>
                      <a:r>
                        <a:rPr lang="tr-TR" sz="20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ABD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12742627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6.46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357641460"/>
                  </a:ext>
                </a:extLst>
              </a:tr>
              <a:tr h="327025">
                <a:tc>
                  <a:txBody>
                    <a:bodyPr/>
                    <a:lstStyle/>
                    <a:p>
                      <a:pPr algn="just">
                        <a:lnSpc>
                          <a:spcPct val="107000"/>
                        </a:lnSpc>
                        <a:spcAft>
                          <a:spcPts val="800"/>
                        </a:spcAft>
                      </a:pPr>
                      <a:r>
                        <a:rPr lang="tr-TR" sz="2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10460681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5.30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072551790"/>
                  </a:ext>
                </a:extLst>
              </a:tr>
              <a:tr h="327025">
                <a:tc>
                  <a:txBody>
                    <a:bodyPr/>
                    <a:lstStyle/>
                    <a:p>
                      <a:pPr algn="just">
                        <a:lnSpc>
                          <a:spcPct val="107000"/>
                        </a:lnSpc>
                        <a:spcAft>
                          <a:spcPts val="800"/>
                        </a:spcAft>
                      </a:pPr>
                      <a:r>
                        <a:rPr lang="tr-TR" sz="2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İtalya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4750094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2.41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315021777"/>
                  </a:ext>
                </a:extLst>
              </a:tr>
              <a:tr h="327025">
                <a:tc>
                  <a:txBody>
                    <a:bodyPr/>
                    <a:lstStyle/>
                    <a:p>
                      <a:pPr algn="just">
                        <a:lnSpc>
                          <a:spcPct val="107000"/>
                        </a:lnSpc>
                        <a:spcAft>
                          <a:spcPts val="800"/>
                        </a:spcAft>
                      </a:pPr>
                      <a:r>
                        <a:rPr lang="tr-TR" sz="20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Bulgaristan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4140045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2.10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152806044"/>
                  </a:ext>
                </a:extLst>
              </a:tr>
              <a:tr h="327025">
                <a:tc>
                  <a:txBody>
                    <a:bodyPr/>
                    <a:lstStyle/>
                    <a:p>
                      <a:pPr algn="just">
                        <a:lnSpc>
                          <a:spcPct val="107000"/>
                        </a:lnSpc>
                        <a:spcAft>
                          <a:spcPts val="800"/>
                        </a:spcAft>
                      </a:pPr>
                      <a:r>
                        <a:rPr lang="tr-TR" sz="20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Romanya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3822204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1.94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673123122"/>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106932777"/>
              </p:ext>
            </p:extLst>
          </p:nvPr>
        </p:nvGraphicFramePr>
        <p:xfrm>
          <a:off x="6333825" y="1879329"/>
          <a:ext cx="4770755" cy="3692271"/>
        </p:xfrm>
        <a:graphic>
          <a:graphicData uri="http://schemas.openxmlformats.org/drawingml/2006/table">
            <a:tbl>
              <a:tblPr>
                <a:tableStyleId>{8EC20E35-A176-4012-BC5E-935CFFF8708E}</a:tableStyleId>
              </a:tblPr>
              <a:tblGrid>
                <a:gridCol w="630807">
                  <a:extLst>
                    <a:ext uri="{9D8B030D-6E8A-4147-A177-3AD203B41FA5}">
                      <a16:colId xmlns:a16="http://schemas.microsoft.com/office/drawing/2014/main" xmlns="" val="3741247316"/>
                    </a:ext>
                  </a:extLst>
                </a:gridCol>
                <a:gridCol w="1800944">
                  <a:extLst>
                    <a:ext uri="{9D8B030D-6E8A-4147-A177-3AD203B41FA5}">
                      <a16:colId xmlns:a16="http://schemas.microsoft.com/office/drawing/2014/main" xmlns="" val="1825034160"/>
                    </a:ext>
                  </a:extLst>
                </a:gridCol>
                <a:gridCol w="1438850">
                  <a:extLst>
                    <a:ext uri="{9D8B030D-6E8A-4147-A177-3AD203B41FA5}">
                      <a16:colId xmlns:a16="http://schemas.microsoft.com/office/drawing/2014/main" xmlns="" val="4146904792"/>
                    </a:ext>
                  </a:extLst>
                </a:gridCol>
                <a:gridCol w="900154">
                  <a:extLst>
                    <a:ext uri="{9D8B030D-6E8A-4147-A177-3AD203B41FA5}">
                      <a16:colId xmlns:a16="http://schemas.microsoft.com/office/drawing/2014/main" xmlns="" val="3878467532"/>
                    </a:ext>
                  </a:extLst>
                </a:gridCol>
              </a:tblGrid>
              <a:tr h="327025">
                <a:tc>
                  <a:txBody>
                    <a:bodyPr/>
                    <a:lstStyle/>
                    <a:p>
                      <a:pPr algn="just">
                        <a:lnSpc>
                          <a:spcPct val="107000"/>
                        </a:lnSpc>
                        <a:spcAft>
                          <a:spcPts val="800"/>
                        </a:spcAft>
                      </a:pPr>
                      <a:r>
                        <a:rPr lang="tr-TR" sz="2000" b="1">
                          <a:effectLst/>
                        </a:rPr>
                        <a:t>Sıra</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b="1">
                          <a:effectLst/>
                        </a:rPr>
                        <a:t>Ülke</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b="1">
                          <a:effectLst/>
                        </a:rPr>
                        <a:t>İthalat</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b="1" dirty="0">
                          <a:effectLst/>
                        </a:rPr>
                        <a:t>Pay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517875486"/>
                  </a:ext>
                </a:extLst>
              </a:tr>
              <a:tr h="327025">
                <a:tc>
                  <a:txBody>
                    <a:bodyPr/>
                    <a:lstStyle/>
                    <a:p>
                      <a:pPr algn="just">
                        <a:lnSpc>
                          <a:spcPct val="107000"/>
                        </a:lnSpc>
                        <a:spcAft>
                          <a:spcPts val="800"/>
                        </a:spcAft>
                      </a:pPr>
                      <a:r>
                        <a:rPr lang="tr-TR" sz="2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Almanya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dirty="0">
                          <a:effectLst/>
                        </a:rPr>
                        <a:t>7434846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14.57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232190102"/>
                  </a:ext>
                </a:extLst>
              </a:tr>
              <a:tr h="327025">
                <a:tc>
                  <a:txBody>
                    <a:bodyPr/>
                    <a:lstStyle/>
                    <a:p>
                      <a:pPr algn="just">
                        <a:lnSpc>
                          <a:spcPct val="107000"/>
                        </a:lnSpc>
                        <a:spcAft>
                          <a:spcPts val="800"/>
                        </a:spcAft>
                      </a:pPr>
                      <a:r>
                        <a:rPr lang="tr-TR" sz="2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5708354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11.19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038886059"/>
                  </a:ext>
                </a:extLst>
              </a:tr>
              <a:tr h="327025">
                <a:tc>
                  <a:txBody>
                    <a:bodyPr/>
                    <a:lstStyle/>
                    <a:p>
                      <a:pPr algn="just">
                        <a:lnSpc>
                          <a:spcPct val="107000"/>
                        </a:lnSpc>
                        <a:spcAft>
                          <a:spcPts val="800"/>
                        </a:spcAft>
                      </a:pPr>
                      <a:r>
                        <a:rPr lang="tr-TR" sz="2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Malezya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5169793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10.13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582042040"/>
                  </a:ext>
                </a:extLst>
              </a:tr>
              <a:tr h="327025">
                <a:tc>
                  <a:txBody>
                    <a:bodyPr/>
                    <a:lstStyle/>
                    <a:p>
                      <a:pPr algn="just">
                        <a:lnSpc>
                          <a:spcPct val="107000"/>
                        </a:lnSpc>
                        <a:spcAft>
                          <a:spcPts val="800"/>
                        </a:spcAft>
                      </a:pPr>
                      <a:r>
                        <a:rPr lang="tr-TR" sz="20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Somali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4947144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9.69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4019403088"/>
                  </a:ext>
                </a:extLst>
              </a:tr>
              <a:tr h="327025">
                <a:tc>
                  <a:txBody>
                    <a:bodyPr/>
                    <a:lstStyle/>
                    <a:p>
                      <a:pPr algn="just">
                        <a:lnSpc>
                          <a:spcPct val="107000"/>
                        </a:lnSpc>
                        <a:spcAft>
                          <a:spcPts val="800"/>
                        </a:spcAft>
                      </a:pPr>
                      <a:r>
                        <a:rPr lang="tr-TR" sz="2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ABD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4195764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8.22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408555194"/>
                  </a:ext>
                </a:extLst>
              </a:tr>
              <a:tr h="327025">
                <a:tc>
                  <a:txBody>
                    <a:bodyPr/>
                    <a:lstStyle/>
                    <a:p>
                      <a:pPr algn="just">
                        <a:lnSpc>
                          <a:spcPct val="107000"/>
                        </a:lnSpc>
                        <a:spcAft>
                          <a:spcPts val="800"/>
                        </a:spcAft>
                      </a:pPr>
                      <a:r>
                        <a:rPr lang="tr-TR" sz="20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Moğolistan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2483720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4.87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875489383"/>
                  </a:ext>
                </a:extLst>
              </a:tr>
              <a:tr h="327025">
                <a:tc>
                  <a:txBody>
                    <a:bodyPr/>
                    <a:lstStyle/>
                    <a:p>
                      <a:pPr algn="just">
                        <a:lnSpc>
                          <a:spcPct val="107000"/>
                        </a:lnSpc>
                        <a:spcAft>
                          <a:spcPts val="800"/>
                        </a:spcAft>
                      </a:pPr>
                      <a:r>
                        <a:rPr lang="tr-TR" sz="2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Bulgaristan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2238058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4.39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255476318"/>
                  </a:ext>
                </a:extLst>
              </a:tr>
              <a:tr h="327025">
                <a:tc>
                  <a:txBody>
                    <a:bodyPr/>
                    <a:lstStyle/>
                    <a:p>
                      <a:pPr algn="just">
                        <a:lnSpc>
                          <a:spcPct val="107000"/>
                        </a:lnSpc>
                        <a:spcAft>
                          <a:spcPts val="800"/>
                        </a:spcAft>
                      </a:pPr>
                      <a:r>
                        <a:rPr lang="tr-TR" sz="2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İran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1970597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3.86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826950670"/>
                  </a:ext>
                </a:extLst>
              </a:tr>
              <a:tr h="327025">
                <a:tc>
                  <a:txBody>
                    <a:bodyPr/>
                    <a:lstStyle/>
                    <a:p>
                      <a:pPr algn="just">
                        <a:lnSpc>
                          <a:spcPct val="107000"/>
                        </a:lnSpc>
                        <a:spcAft>
                          <a:spcPts val="800"/>
                        </a:spcAft>
                      </a:pPr>
                      <a:r>
                        <a:rPr lang="tr-TR" sz="20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Güney Kore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1523275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a:effectLst/>
                        </a:rPr>
                        <a:t>2.98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784103860"/>
                  </a:ext>
                </a:extLst>
              </a:tr>
              <a:tr h="327025">
                <a:tc>
                  <a:txBody>
                    <a:bodyPr/>
                    <a:lstStyle/>
                    <a:p>
                      <a:pPr algn="just">
                        <a:lnSpc>
                          <a:spcPct val="107000"/>
                        </a:lnSpc>
                        <a:spcAft>
                          <a:spcPts val="800"/>
                        </a:spcAft>
                      </a:pPr>
                      <a:r>
                        <a:rPr lang="tr-TR" sz="20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dirty="0">
                          <a:effectLst/>
                        </a:rPr>
                        <a:t>İtalya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just">
                        <a:lnSpc>
                          <a:spcPct val="107000"/>
                        </a:lnSpc>
                        <a:spcAft>
                          <a:spcPts val="800"/>
                        </a:spcAft>
                      </a:pPr>
                      <a:r>
                        <a:rPr lang="tr-TR" sz="2000">
                          <a:effectLst/>
                        </a:rPr>
                        <a:t>1283451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just">
                        <a:lnSpc>
                          <a:spcPct val="107000"/>
                        </a:lnSpc>
                        <a:spcAft>
                          <a:spcPts val="800"/>
                        </a:spcAft>
                      </a:pPr>
                      <a:r>
                        <a:rPr lang="tr-TR" sz="2000" dirty="0">
                          <a:effectLst/>
                        </a:rPr>
                        <a:t>2.52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420440801"/>
                  </a:ext>
                </a:extLst>
              </a:tr>
            </a:tbl>
          </a:graphicData>
        </a:graphic>
      </p:graphicFrame>
      <p:sp>
        <p:nvSpPr>
          <p:cNvPr id="10" name="Unvan 1"/>
          <p:cNvSpPr>
            <a:spLocks noGrp="1"/>
          </p:cNvSpPr>
          <p:nvPr>
            <p:ph type="title"/>
          </p:nvPr>
        </p:nvSpPr>
        <p:spPr>
          <a:xfrm>
            <a:off x="0" y="0"/>
            <a:ext cx="12192000" cy="1005840"/>
          </a:xfrm>
        </p:spPr>
        <p:txBody>
          <a:bodyPr>
            <a:normAutofit/>
          </a:bodyPr>
          <a:lstStyle/>
          <a:p>
            <a:pPr algn="just"/>
            <a:r>
              <a:rPr lang="tr-TR" sz="2000" b="1" dirty="0" smtClean="0">
                <a:latin typeface="Arial" panose="020B0604020202020204" pitchFamily="34" charset="0"/>
                <a:cs typeface="Arial" panose="020B0604020202020204" pitchFamily="34" charset="0"/>
              </a:rPr>
              <a:t>Isparta’nın ihracatında en yüksek paya sahip ülke Fransa iken ithalatında en yüksek pay Almanya’nındır.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38082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5631281" y="2150531"/>
            <a:ext cx="912622" cy="369332"/>
          </a:xfrm>
          <a:prstGeom prst="rect">
            <a:avLst/>
          </a:prstGeom>
          <a:noFill/>
        </p:spPr>
        <p:txBody>
          <a:bodyPr wrap="none" rtlCol="0">
            <a:spAutoFit/>
          </a:bodyPr>
          <a:lstStyle/>
          <a:p>
            <a:r>
              <a:rPr lang="tr-TR" b="1" dirty="0" smtClean="0"/>
              <a:t>Antalya</a:t>
            </a:r>
            <a:endParaRPr lang="tr-TR" b="1" dirty="0"/>
          </a:p>
        </p:txBody>
      </p:sp>
      <p:sp>
        <p:nvSpPr>
          <p:cNvPr id="11" name="Metin kutusu 10"/>
          <p:cNvSpPr txBox="1"/>
          <p:nvPr/>
        </p:nvSpPr>
        <p:spPr>
          <a:xfrm>
            <a:off x="9854130" y="2150531"/>
            <a:ext cx="845488" cy="369332"/>
          </a:xfrm>
          <a:prstGeom prst="rect">
            <a:avLst/>
          </a:prstGeom>
          <a:noFill/>
        </p:spPr>
        <p:txBody>
          <a:bodyPr wrap="none" rtlCol="0">
            <a:spAutoFit/>
          </a:bodyPr>
          <a:lstStyle/>
          <a:p>
            <a:r>
              <a:rPr lang="tr-TR" b="1" dirty="0" smtClean="0"/>
              <a:t>Burdur</a:t>
            </a:r>
            <a:endParaRPr lang="tr-TR" b="1" dirty="0"/>
          </a:p>
        </p:txBody>
      </p:sp>
      <p:graphicFrame>
        <p:nvGraphicFramePr>
          <p:cNvPr id="14" name="Tablo 13"/>
          <p:cNvGraphicFramePr>
            <a:graphicFrameLocks noGrp="1"/>
          </p:cNvGraphicFramePr>
          <p:nvPr>
            <p:extLst>
              <p:ext uri="{D42A27DB-BD31-4B8C-83A1-F6EECF244321}">
                <p14:modId xmlns:p14="http://schemas.microsoft.com/office/powerpoint/2010/main" val="925029604"/>
              </p:ext>
            </p:extLst>
          </p:nvPr>
        </p:nvGraphicFramePr>
        <p:xfrm>
          <a:off x="8650100" y="2519863"/>
          <a:ext cx="3240405" cy="4128347"/>
        </p:xfrm>
        <a:graphic>
          <a:graphicData uri="http://schemas.openxmlformats.org/drawingml/2006/table">
            <a:tbl>
              <a:tblPr>
                <a:tableStyleId>{5C22544A-7EE6-4342-B048-85BDC9FD1C3A}</a:tableStyleId>
              </a:tblPr>
              <a:tblGrid>
                <a:gridCol w="540385">
                  <a:extLst>
                    <a:ext uri="{9D8B030D-6E8A-4147-A177-3AD203B41FA5}">
                      <a16:colId xmlns:a16="http://schemas.microsoft.com/office/drawing/2014/main" xmlns="" val="1704798146"/>
                    </a:ext>
                  </a:extLst>
                </a:gridCol>
                <a:gridCol w="1890395">
                  <a:extLst>
                    <a:ext uri="{9D8B030D-6E8A-4147-A177-3AD203B41FA5}">
                      <a16:colId xmlns:a16="http://schemas.microsoft.com/office/drawing/2014/main" xmlns="" val="986475503"/>
                    </a:ext>
                  </a:extLst>
                </a:gridCol>
                <a:gridCol w="809625">
                  <a:extLst>
                    <a:ext uri="{9D8B030D-6E8A-4147-A177-3AD203B41FA5}">
                      <a16:colId xmlns:a16="http://schemas.microsoft.com/office/drawing/2014/main" xmlns="" val="2359453240"/>
                    </a:ext>
                  </a:extLst>
                </a:gridCol>
              </a:tblGrid>
              <a:tr h="346655">
                <a:tc>
                  <a:txBody>
                    <a:bodyPr/>
                    <a:lstStyle/>
                    <a:p>
                      <a:pPr>
                        <a:lnSpc>
                          <a:spcPct val="107000"/>
                        </a:lnSpc>
                        <a:spcAft>
                          <a:spcPts val="800"/>
                        </a:spcAft>
                      </a:pPr>
                      <a:r>
                        <a:rPr lang="tr-TR" sz="2000" b="1">
                          <a:effectLst/>
                        </a:rPr>
                        <a:t>Sıra</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b="1" dirty="0">
                          <a:effectLst/>
                        </a:rPr>
                        <a:t>Ülke</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b="1" dirty="0">
                          <a:effectLst/>
                        </a:rPr>
                        <a:t>Pay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1463914429"/>
                  </a:ext>
                </a:extLst>
              </a:tr>
              <a:tr h="346655">
                <a:tc>
                  <a:txBody>
                    <a:bodyPr/>
                    <a:lstStyle/>
                    <a:p>
                      <a:pPr>
                        <a:lnSpc>
                          <a:spcPct val="107000"/>
                        </a:lnSpc>
                        <a:spcAft>
                          <a:spcPts val="800"/>
                        </a:spcAft>
                      </a:pPr>
                      <a:r>
                        <a:rPr lang="tr-TR" sz="2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56.15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63515677"/>
                  </a:ext>
                </a:extLst>
              </a:tr>
              <a:tr h="346655">
                <a:tc>
                  <a:txBody>
                    <a:bodyPr/>
                    <a:lstStyle/>
                    <a:p>
                      <a:pPr>
                        <a:lnSpc>
                          <a:spcPct val="107000"/>
                        </a:lnSpc>
                        <a:spcAft>
                          <a:spcPts val="800"/>
                        </a:spcAft>
                      </a:pPr>
                      <a:r>
                        <a:rPr lang="tr-TR" sz="2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ABD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11.69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376536941"/>
                  </a:ext>
                </a:extLst>
              </a:tr>
              <a:tr h="346655">
                <a:tc>
                  <a:txBody>
                    <a:bodyPr/>
                    <a:lstStyle/>
                    <a:p>
                      <a:pPr>
                        <a:lnSpc>
                          <a:spcPct val="107000"/>
                        </a:lnSpc>
                        <a:spcAft>
                          <a:spcPts val="800"/>
                        </a:spcAft>
                      </a:pPr>
                      <a:r>
                        <a:rPr lang="tr-TR" sz="2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Suudi Arabistan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4.46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590788957"/>
                  </a:ext>
                </a:extLst>
              </a:tr>
              <a:tr h="346655">
                <a:tc>
                  <a:txBody>
                    <a:bodyPr/>
                    <a:lstStyle/>
                    <a:p>
                      <a:pPr>
                        <a:lnSpc>
                          <a:spcPct val="107000"/>
                        </a:lnSpc>
                        <a:spcAft>
                          <a:spcPts val="800"/>
                        </a:spcAft>
                      </a:pPr>
                      <a:r>
                        <a:rPr lang="tr-TR" sz="20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BAE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3.15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590520030"/>
                  </a:ext>
                </a:extLst>
              </a:tr>
              <a:tr h="346655">
                <a:tc>
                  <a:txBody>
                    <a:bodyPr/>
                    <a:lstStyle/>
                    <a:p>
                      <a:pPr>
                        <a:lnSpc>
                          <a:spcPct val="107000"/>
                        </a:lnSpc>
                        <a:spcAft>
                          <a:spcPts val="800"/>
                        </a:spcAft>
                      </a:pPr>
                      <a:r>
                        <a:rPr lang="tr-TR" sz="2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Özbekistan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3.03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1309575091"/>
                  </a:ext>
                </a:extLst>
              </a:tr>
              <a:tr h="346655">
                <a:tc>
                  <a:txBody>
                    <a:bodyPr/>
                    <a:lstStyle/>
                    <a:p>
                      <a:pPr>
                        <a:lnSpc>
                          <a:spcPct val="107000"/>
                        </a:lnSpc>
                        <a:spcAft>
                          <a:spcPts val="800"/>
                        </a:spcAft>
                      </a:pPr>
                      <a:r>
                        <a:rPr lang="tr-TR" sz="20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İsrail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2.52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3372365901"/>
                  </a:ext>
                </a:extLst>
              </a:tr>
              <a:tr h="346655">
                <a:tc>
                  <a:txBody>
                    <a:bodyPr/>
                    <a:lstStyle/>
                    <a:p>
                      <a:pPr>
                        <a:lnSpc>
                          <a:spcPct val="107000"/>
                        </a:lnSpc>
                        <a:spcAft>
                          <a:spcPts val="800"/>
                        </a:spcAft>
                      </a:pPr>
                      <a:r>
                        <a:rPr lang="tr-TR" sz="2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Kanada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2.14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172647138"/>
                  </a:ext>
                </a:extLst>
              </a:tr>
              <a:tr h="346655">
                <a:tc>
                  <a:txBody>
                    <a:bodyPr/>
                    <a:lstStyle/>
                    <a:p>
                      <a:pPr>
                        <a:lnSpc>
                          <a:spcPct val="107000"/>
                        </a:lnSpc>
                        <a:spcAft>
                          <a:spcPts val="800"/>
                        </a:spcAft>
                      </a:pPr>
                      <a:r>
                        <a:rPr lang="tr-TR" sz="2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Fransa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1.05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591977251"/>
                  </a:ext>
                </a:extLst>
              </a:tr>
              <a:tr h="346655">
                <a:tc>
                  <a:txBody>
                    <a:bodyPr/>
                    <a:lstStyle/>
                    <a:p>
                      <a:pPr>
                        <a:lnSpc>
                          <a:spcPct val="107000"/>
                        </a:lnSpc>
                        <a:spcAft>
                          <a:spcPts val="800"/>
                        </a:spcAft>
                      </a:pPr>
                      <a:r>
                        <a:rPr lang="tr-TR" sz="20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Almanya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a:effectLst/>
                        </a:rPr>
                        <a:t>0.99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1584529451"/>
                  </a:ext>
                </a:extLst>
              </a:tr>
              <a:tr h="346655">
                <a:tc>
                  <a:txBody>
                    <a:bodyPr/>
                    <a:lstStyle/>
                    <a:p>
                      <a:pPr>
                        <a:lnSpc>
                          <a:spcPct val="107000"/>
                        </a:lnSpc>
                        <a:spcAft>
                          <a:spcPts val="800"/>
                        </a:spcAft>
                      </a:pPr>
                      <a:r>
                        <a:rPr lang="tr-TR" sz="20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nSpc>
                          <a:spcPct val="107000"/>
                        </a:lnSpc>
                        <a:spcAft>
                          <a:spcPts val="800"/>
                        </a:spcAft>
                      </a:pPr>
                      <a:r>
                        <a:rPr lang="tr-TR" sz="2000">
                          <a:effectLst/>
                        </a:rPr>
                        <a:t>Irak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just">
                        <a:lnSpc>
                          <a:spcPct val="107000"/>
                        </a:lnSpc>
                        <a:spcAft>
                          <a:spcPts val="800"/>
                        </a:spcAft>
                      </a:pPr>
                      <a:r>
                        <a:rPr lang="tr-TR" sz="2000" dirty="0">
                          <a:effectLst/>
                        </a:rPr>
                        <a:t>0.99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436829060"/>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1704957999"/>
              </p:ext>
            </p:extLst>
          </p:nvPr>
        </p:nvGraphicFramePr>
        <p:xfrm>
          <a:off x="4544130" y="2519864"/>
          <a:ext cx="3060700" cy="4128347"/>
        </p:xfrm>
        <a:graphic>
          <a:graphicData uri="http://schemas.openxmlformats.org/drawingml/2006/table">
            <a:tbl>
              <a:tblPr>
                <a:tableStyleId>{5C22544A-7EE6-4342-B048-85BDC9FD1C3A}</a:tableStyleId>
              </a:tblPr>
              <a:tblGrid>
                <a:gridCol w="540385">
                  <a:extLst>
                    <a:ext uri="{9D8B030D-6E8A-4147-A177-3AD203B41FA5}">
                      <a16:colId xmlns:a16="http://schemas.microsoft.com/office/drawing/2014/main" xmlns="" val="1470584649"/>
                    </a:ext>
                  </a:extLst>
                </a:gridCol>
                <a:gridCol w="1710055">
                  <a:extLst>
                    <a:ext uri="{9D8B030D-6E8A-4147-A177-3AD203B41FA5}">
                      <a16:colId xmlns:a16="http://schemas.microsoft.com/office/drawing/2014/main" xmlns="" val="1633428239"/>
                    </a:ext>
                  </a:extLst>
                </a:gridCol>
                <a:gridCol w="810260">
                  <a:extLst>
                    <a:ext uri="{9D8B030D-6E8A-4147-A177-3AD203B41FA5}">
                      <a16:colId xmlns:a16="http://schemas.microsoft.com/office/drawing/2014/main" xmlns="" val="670288025"/>
                    </a:ext>
                  </a:extLst>
                </a:gridCol>
              </a:tblGrid>
              <a:tr h="346655">
                <a:tc>
                  <a:txBody>
                    <a:bodyPr/>
                    <a:lstStyle/>
                    <a:p>
                      <a:pPr algn="just">
                        <a:lnSpc>
                          <a:spcPct val="107000"/>
                        </a:lnSpc>
                        <a:spcAft>
                          <a:spcPts val="800"/>
                        </a:spcAft>
                      </a:pPr>
                      <a:r>
                        <a:rPr lang="tr-TR" sz="2000" b="1">
                          <a:effectLst/>
                        </a:rPr>
                        <a:t>Sıra</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b="1" dirty="0">
                          <a:effectLst/>
                        </a:rPr>
                        <a:t>Ülke</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b="1" dirty="0">
                          <a:effectLst/>
                        </a:rPr>
                        <a:t>Pay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201937111"/>
                  </a:ext>
                </a:extLst>
              </a:tr>
              <a:tr h="346655">
                <a:tc>
                  <a:txBody>
                    <a:bodyPr/>
                    <a:lstStyle/>
                    <a:p>
                      <a:pPr algn="just">
                        <a:lnSpc>
                          <a:spcPct val="107000"/>
                        </a:lnSpc>
                        <a:spcAft>
                          <a:spcPts val="800"/>
                        </a:spcAft>
                      </a:pPr>
                      <a:r>
                        <a:rPr lang="tr-TR" sz="2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dirty="0">
                          <a:effectLst/>
                        </a:rPr>
                        <a:t>Almanya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10.23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129997799"/>
                  </a:ext>
                </a:extLst>
              </a:tr>
              <a:tr h="346655">
                <a:tc>
                  <a:txBody>
                    <a:bodyPr/>
                    <a:lstStyle/>
                    <a:p>
                      <a:pPr algn="just">
                        <a:lnSpc>
                          <a:spcPct val="107000"/>
                        </a:lnSpc>
                        <a:spcAft>
                          <a:spcPts val="800"/>
                        </a:spcAft>
                      </a:pPr>
                      <a:r>
                        <a:rPr lang="tr-TR" sz="2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8.91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3636487191"/>
                  </a:ext>
                </a:extLst>
              </a:tr>
              <a:tr h="346655">
                <a:tc>
                  <a:txBody>
                    <a:bodyPr/>
                    <a:lstStyle/>
                    <a:p>
                      <a:pPr algn="just">
                        <a:lnSpc>
                          <a:spcPct val="107000"/>
                        </a:lnSpc>
                        <a:spcAft>
                          <a:spcPts val="800"/>
                        </a:spcAft>
                      </a:pPr>
                      <a:r>
                        <a:rPr lang="tr-TR" sz="2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Rusya Fed.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6.12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976587"/>
                  </a:ext>
                </a:extLst>
              </a:tr>
              <a:tr h="346655">
                <a:tc>
                  <a:txBody>
                    <a:bodyPr/>
                    <a:lstStyle/>
                    <a:p>
                      <a:pPr algn="just">
                        <a:lnSpc>
                          <a:spcPct val="107000"/>
                        </a:lnSpc>
                        <a:spcAft>
                          <a:spcPts val="800"/>
                        </a:spcAft>
                      </a:pPr>
                      <a:r>
                        <a:rPr lang="tr-TR" sz="20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Hollanda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6.03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4058555999"/>
                  </a:ext>
                </a:extLst>
              </a:tr>
              <a:tr h="346655">
                <a:tc>
                  <a:txBody>
                    <a:bodyPr/>
                    <a:lstStyle/>
                    <a:p>
                      <a:pPr algn="just">
                        <a:lnSpc>
                          <a:spcPct val="107000"/>
                        </a:lnSpc>
                        <a:spcAft>
                          <a:spcPts val="800"/>
                        </a:spcAft>
                      </a:pPr>
                      <a:r>
                        <a:rPr lang="tr-TR" sz="2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BAE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4.58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666039778"/>
                  </a:ext>
                </a:extLst>
              </a:tr>
              <a:tr h="346655">
                <a:tc>
                  <a:txBody>
                    <a:bodyPr/>
                    <a:lstStyle/>
                    <a:p>
                      <a:pPr algn="just">
                        <a:lnSpc>
                          <a:spcPct val="107000"/>
                        </a:lnSpc>
                        <a:spcAft>
                          <a:spcPts val="800"/>
                        </a:spcAft>
                      </a:pPr>
                      <a:r>
                        <a:rPr lang="tr-TR" sz="20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İran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3.83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195289752"/>
                  </a:ext>
                </a:extLst>
              </a:tr>
              <a:tr h="346655">
                <a:tc>
                  <a:txBody>
                    <a:bodyPr/>
                    <a:lstStyle/>
                    <a:p>
                      <a:pPr algn="just">
                        <a:lnSpc>
                          <a:spcPct val="107000"/>
                        </a:lnSpc>
                        <a:spcAft>
                          <a:spcPts val="800"/>
                        </a:spcAft>
                      </a:pPr>
                      <a:r>
                        <a:rPr lang="tr-TR" sz="2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Romanya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3.70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233323811"/>
                  </a:ext>
                </a:extLst>
              </a:tr>
              <a:tr h="346655">
                <a:tc>
                  <a:txBody>
                    <a:bodyPr/>
                    <a:lstStyle/>
                    <a:p>
                      <a:pPr algn="just">
                        <a:lnSpc>
                          <a:spcPct val="107000"/>
                        </a:lnSpc>
                        <a:spcAft>
                          <a:spcPts val="800"/>
                        </a:spcAft>
                      </a:pPr>
                      <a:r>
                        <a:rPr lang="tr-TR" sz="2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Ukrayna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3.49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741071650"/>
                  </a:ext>
                </a:extLst>
              </a:tr>
              <a:tr h="346655">
                <a:tc>
                  <a:txBody>
                    <a:bodyPr/>
                    <a:lstStyle/>
                    <a:p>
                      <a:pPr algn="just">
                        <a:lnSpc>
                          <a:spcPct val="107000"/>
                        </a:lnSpc>
                        <a:spcAft>
                          <a:spcPts val="800"/>
                        </a:spcAft>
                      </a:pPr>
                      <a:r>
                        <a:rPr lang="tr-TR" sz="20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ABD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a:effectLst/>
                        </a:rPr>
                        <a:t>3.06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817323197"/>
                  </a:ext>
                </a:extLst>
              </a:tr>
              <a:tr h="346655">
                <a:tc>
                  <a:txBody>
                    <a:bodyPr/>
                    <a:lstStyle/>
                    <a:p>
                      <a:pPr algn="just">
                        <a:lnSpc>
                          <a:spcPct val="107000"/>
                        </a:lnSpc>
                        <a:spcAft>
                          <a:spcPts val="800"/>
                        </a:spcAft>
                      </a:pPr>
                      <a:r>
                        <a:rPr lang="tr-TR" sz="20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dirty="0">
                          <a:effectLst/>
                        </a:rPr>
                        <a:t>Bulgaristan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tc>
                  <a:txBody>
                    <a:bodyPr/>
                    <a:lstStyle/>
                    <a:p>
                      <a:pPr algn="just">
                        <a:lnSpc>
                          <a:spcPct val="107000"/>
                        </a:lnSpc>
                        <a:spcAft>
                          <a:spcPts val="800"/>
                        </a:spcAft>
                      </a:pPr>
                      <a:r>
                        <a:rPr lang="tr-TR" sz="2000" dirty="0">
                          <a:effectLst/>
                        </a:rPr>
                        <a:t>2.74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737210684"/>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576106268"/>
              </p:ext>
            </p:extLst>
          </p:nvPr>
        </p:nvGraphicFramePr>
        <p:xfrm>
          <a:off x="529773" y="2519865"/>
          <a:ext cx="2700655" cy="4128347"/>
        </p:xfrm>
        <a:graphic>
          <a:graphicData uri="http://schemas.openxmlformats.org/drawingml/2006/table">
            <a:tbl>
              <a:tblPr>
                <a:tableStyleId>{5C22544A-7EE6-4342-B048-85BDC9FD1C3A}</a:tableStyleId>
              </a:tblPr>
              <a:tblGrid>
                <a:gridCol w="540385">
                  <a:extLst>
                    <a:ext uri="{9D8B030D-6E8A-4147-A177-3AD203B41FA5}">
                      <a16:colId xmlns:a16="http://schemas.microsoft.com/office/drawing/2014/main" xmlns="" val="3409905630"/>
                    </a:ext>
                  </a:extLst>
                </a:gridCol>
                <a:gridCol w="1350010">
                  <a:extLst>
                    <a:ext uri="{9D8B030D-6E8A-4147-A177-3AD203B41FA5}">
                      <a16:colId xmlns:a16="http://schemas.microsoft.com/office/drawing/2014/main" xmlns="" val="214818938"/>
                    </a:ext>
                  </a:extLst>
                </a:gridCol>
                <a:gridCol w="810260">
                  <a:extLst>
                    <a:ext uri="{9D8B030D-6E8A-4147-A177-3AD203B41FA5}">
                      <a16:colId xmlns:a16="http://schemas.microsoft.com/office/drawing/2014/main" xmlns="" val="3658544710"/>
                    </a:ext>
                  </a:extLst>
                </a:gridCol>
              </a:tblGrid>
              <a:tr h="346655">
                <a:tc>
                  <a:txBody>
                    <a:bodyPr/>
                    <a:lstStyle/>
                    <a:p>
                      <a:pPr algn="just">
                        <a:lnSpc>
                          <a:spcPct val="107000"/>
                        </a:lnSpc>
                        <a:spcAft>
                          <a:spcPts val="800"/>
                        </a:spcAft>
                      </a:pPr>
                      <a:r>
                        <a:rPr lang="tr-TR" sz="2000" b="1" dirty="0">
                          <a:effectLst/>
                        </a:rPr>
                        <a:t>Sıra</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b="1" dirty="0">
                          <a:effectLst/>
                        </a:rPr>
                        <a:t>Ülke</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b="1" dirty="0">
                          <a:effectLst/>
                        </a:rPr>
                        <a:t>Pay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34968591"/>
                  </a:ext>
                </a:extLst>
              </a:tr>
              <a:tr h="346655">
                <a:tc>
                  <a:txBody>
                    <a:bodyPr/>
                    <a:lstStyle/>
                    <a:p>
                      <a:pPr algn="just">
                        <a:lnSpc>
                          <a:spcPct val="107000"/>
                        </a:lnSpc>
                        <a:spcAft>
                          <a:spcPts val="800"/>
                        </a:spcAft>
                      </a:pPr>
                      <a:r>
                        <a:rPr lang="tr-TR" sz="2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Fransa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12.83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4030768381"/>
                  </a:ext>
                </a:extLst>
              </a:tr>
              <a:tr h="346655">
                <a:tc>
                  <a:txBody>
                    <a:bodyPr/>
                    <a:lstStyle/>
                    <a:p>
                      <a:pPr algn="just">
                        <a:lnSpc>
                          <a:spcPct val="107000"/>
                        </a:lnSpc>
                        <a:spcAft>
                          <a:spcPts val="800"/>
                        </a:spcAft>
                      </a:pPr>
                      <a:r>
                        <a:rPr lang="tr-TR" sz="2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Özbekistan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11.52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653489561"/>
                  </a:ext>
                </a:extLst>
              </a:tr>
              <a:tr h="346655">
                <a:tc>
                  <a:txBody>
                    <a:bodyPr/>
                    <a:lstStyle/>
                    <a:p>
                      <a:pPr algn="just">
                        <a:lnSpc>
                          <a:spcPct val="107000"/>
                        </a:lnSpc>
                        <a:spcAft>
                          <a:spcPts val="800"/>
                        </a:spcAft>
                      </a:pPr>
                      <a:r>
                        <a:rPr lang="tr-TR" sz="2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Almanya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9.18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914456392"/>
                  </a:ext>
                </a:extLst>
              </a:tr>
              <a:tr h="346655">
                <a:tc>
                  <a:txBody>
                    <a:bodyPr/>
                    <a:lstStyle/>
                    <a:p>
                      <a:pPr algn="just">
                        <a:lnSpc>
                          <a:spcPct val="107000"/>
                        </a:lnSpc>
                        <a:spcAft>
                          <a:spcPts val="800"/>
                        </a:spcAft>
                      </a:pPr>
                      <a:r>
                        <a:rPr lang="tr-TR" sz="20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İspanya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9.07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946052425"/>
                  </a:ext>
                </a:extLst>
              </a:tr>
              <a:tr h="346655">
                <a:tc>
                  <a:txBody>
                    <a:bodyPr/>
                    <a:lstStyle/>
                    <a:p>
                      <a:pPr algn="just">
                        <a:lnSpc>
                          <a:spcPct val="107000"/>
                        </a:lnSpc>
                        <a:spcAft>
                          <a:spcPts val="800"/>
                        </a:spcAft>
                      </a:pPr>
                      <a:r>
                        <a:rPr lang="tr-TR" sz="2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İngiltere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8.77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845496238"/>
                  </a:ext>
                </a:extLst>
              </a:tr>
              <a:tr h="346655">
                <a:tc>
                  <a:txBody>
                    <a:bodyPr/>
                    <a:lstStyle/>
                    <a:p>
                      <a:pPr algn="just">
                        <a:lnSpc>
                          <a:spcPct val="107000"/>
                        </a:lnSpc>
                        <a:spcAft>
                          <a:spcPts val="800"/>
                        </a:spcAft>
                      </a:pPr>
                      <a:r>
                        <a:rPr lang="tr-TR" sz="20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ABD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6.46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357641460"/>
                  </a:ext>
                </a:extLst>
              </a:tr>
              <a:tr h="346655">
                <a:tc>
                  <a:txBody>
                    <a:bodyPr/>
                    <a:lstStyle/>
                    <a:p>
                      <a:pPr algn="just">
                        <a:lnSpc>
                          <a:spcPct val="107000"/>
                        </a:lnSpc>
                        <a:spcAft>
                          <a:spcPts val="800"/>
                        </a:spcAft>
                      </a:pPr>
                      <a:r>
                        <a:rPr lang="tr-TR" sz="2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5.30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072551790"/>
                  </a:ext>
                </a:extLst>
              </a:tr>
              <a:tr h="346655">
                <a:tc>
                  <a:txBody>
                    <a:bodyPr/>
                    <a:lstStyle/>
                    <a:p>
                      <a:pPr algn="just">
                        <a:lnSpc>
                          <a:spcPct val="107000"/>
                        </a:lnSpc>
                        <a:spcAft>
                          <a:spcPts val="800"/>
                        </a:spcAft>
                      </a:pPr>
                      <a:r>
                        <a:rPr lang="tr-TR" sz="2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İtalya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2.41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315021777"/>
                  </a:ext>
                </a:extLst>
              </a:tr>
              <a:tr h="346655">
                <a:tc>
                  <a:txBody>
                    <a:bodyPr/>
                    <a:lstStyle/>
                    <a:p>
                      <a:pPr algn="just">
                        <a:lnSpc>
                          <a:spcPct val="107000"/>
                        </a:lnSpc>
                        <a:spcAft>
                          <a:spcPts val="800"/>
                        </a:spcAft>
                      </a:pPr>
                      <a:r>
                        <a:rPr lang="tr-TR" sz="20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a:effectLst/>
                        </a:rPr>
                        <a:t>Bulgaristan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a:effectLst/>
                        </a:rPr>
                        <a:t>2.10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152806044"/>
                  </a:ext>
                </a:extLst>
              </a:tr>
              <a:tr h="346655">
                <a:tc>
                  <a:txBody>
                    <a:bodyPr/>
                    <a:lstStyle/>
                    <a:p>
                      <a:pPr algn="just">
                        <a:lnSpc>
                          <a:spcPct val="107000"/>
                        </a:lnSpc>
                        <a:spcAft>
                          <a:spcPts val="800"/>
                        </a:spcAft>
                      </a:pPr>
                      <a:r>
                        <a:rPr lang="tr-TR" sz="20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Romanya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just">
                        <a:lnSpc>
                          <a:spcPct val="107000"/>
                        </a:lnSpc>
                        <a:spcAft>
                          <a:spcPts val="800"/>
                        </a:spcAft>
                      </a:pPr>
                      <a:r>
                        <a:rPr lang="tr-TR" sz="2000" dirty="0">
                          <a:effectLst/>
                        </a:rPr>
                        <a:t>1.94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673123122"/>
                  </a:ext>
                </a:extLst>
              </a:tr>
            </a:tbl>
          </a:graphicData>
        </a:graphic>
      </p:graphicFrame>
      <p:sp>
        <p:nvSpPr>
          <p:cNvPr id="17" name="Metin kutusu 16"/>
          <p:cNvSpPr txBox="1"/>
          <p:nvPr/>
        </p:nvSpPr>
        <p:spPr>
          <a:xfrm>
            <a:off x="1465371" y="2150531"/>
            <a:ext cx="847668" cy="369332"/>
          </a:xfrm>
          <a:prstGeom prst="rect">
            <a:avLst/>
          </a:prstGeom>
          <a:noFill/>
        </p:spPr>
        <p:txBody>
          <a:bodyPr wrap="none" rtlCol="0">
            <a:spAutoFit/>
          </a:bodyPr>
          <a:lstStyle/>
          <a:p>
            <a:r>
              <a:rPr lang="tr-TR" b="1" dirty="0" smtClean="0"/>
              <a:t>Isparta</a:t>
            </a:r>
            <a:endParaRPr lang="tr-TR" b="1" dirty="0"/>
          </a:p>
        </p:txBody>
      </p:sp>
      <p:sp>
        <p:nvSpPr>
          <p:cNvPr id="18" name="Metin kutusu 17"/>
          <p:cNvSpPr txBox="1"/>
          <p:nvPr/>
        </p:nvSpPr>
        <p:spPr>
          <a:xfrm>
            <a:off x="3138450" y="1781199"/>
            <a:ext cx="6006581" cy="369332"/>
          </a:xfrm>
          <a:prstGeom prst="rect">
            <a:avLst/>
          </a:prstGeom>
          <a:noFill/>
        </p:spPr>
        <p:txBody>
          <a:bodyPr wrap="none" rtlCol="0">
            <a:spAutoFit/>
          </a:bodyPr>
          <a:lstStyle/>
          <a:p>
            <a:r>
              <a:rPr lang="tr-TR" b="1" dirty="0" smtClean="0"/>
              <a:t>TR61 Bölgesindeki İllerin Dış Ticaret Ortakları (İhracat, % Pay)</a:t>
            </a:r>
            <a:endParaRPr lang="tr-TR" b="1" dirty="0"/>
          </a:p>
        </p:txBody>
      </p:sp>
      <p:sp>
        <p:nvSpPr>
          <p:cNvPr id="19" name="Metin kutusu 18"/>
          <p:cNvSpPr txBox="1"/>
          <p:nvPr/>
        </p:nvSpPr>
        <p:spPr>
          <a:xfrm>
            <a:off x="529773" y="829733"/>
            <a:ext cx="184731" cy="369332"/>
          </a:xfrm>
          <a:prstGeom prst="rect">
            <a:avLst/>
          </a:prstGeom>
          <a:noFill/>
        </p:spPr>
        <p:txBody>
          <a:bodyPr wrap="none" rtlCol="0">
            <a:spAutoFit/>
          </a:bodyPr>
          <a:lstStyle/>
          <a:p>
            <a:endParaRPr lang="tr-TR" dirty="0"/>
          </a:p>
        </p:txBody>
      </p:sp>
      <p:sp>
        <p:nvSpPr>
          <p:cNvPr id="20" name="Unvan 1"/>
          <p:cNvSpPr>
            <a:spLocks noGrp="1"/>
          </p:cNvSpPr>
          <p:nvPr>
            <p:ph type="title"/>
          </p:nvPr>
        </p:nvSpPr>
        <p:spPr>
          <a:xfrm>
            <a:off x="0" y="0"/>
            <a:ext cx="12192000" cy="1005840"/>
          </a:xfrm>
        </p:spPr>
        <p:txBody>
          <a:bodyPr>
            <a:normAutofit/>
          </a:bodyPr>
          <a:lstStyle/>
          <a:p>
            <a:r>
              <a:rPr lang="tr-TR" sz="2000" b="1" dirty="0" smtClean="0">
                <a:latin typeface="Arial" panose="020B0604020202020204" pitchFamily="34" charset="0"/>
                <a:cs typeface="Arial" panose="020B0604020202020204" pitchFamily="34" charset="0"/>
              </a:rPr>
              <a:t>Isparta’nın dış ticaret ortakları ile TR61 bölgesindeki diğer illerin ticaret ortakları çoğunlukla farklıdır. Her 3 il için de ortak olan dış ticaret ortakları Almanya, ABD</a:t>
            </a:r>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ve Çin’dir.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26136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246750062"/>
              </p:ext>
            </p:extLst>
          </p:nvPr>
        </p:nvGraphicFramePr>
        <p:xfrm>
          <a:off x="3472595" y="1108869"/>
          <a:ext cx="8280001" cy="2520001"/>
        </p:xfrm>
        <a:graphic>
          <a:graphicData uri="http://schemas.openxmlformats.org/drawingml/2006/table">
            <a:tbl>
              <a:tblPr>
                <a:tableStyleId>{9D7B26C5-4107-4FEC-AEDC-1716B250A1EF}</a:tableStyleId>
              </a:tblPr>
              <a:tblGrid>
                <a:gridCol w="858403">
                  <a:extLst>
                    <a:ext uri="{9D8B030D-6E8A-4147-A177-3AD203B41FA5}">
                      <a16:colId xmlns:a16="http://schemas.microsoft.com/office/drawing/2014/main" xmlns="" val="2095010841"/>
                    </a:ext>
                  </a:extLst>
                </a:gridCol>
                <a:gridCol w="4400691">
                  <a:extLst>
                    <a:ext uri="{9D8B030D-6E8A-4147-A177-3AD203B41FA5}">
                      <a16:colId xmlns:a16="http://schemas.microsoft.com/office/drawing/2014/main" xmlns="" val="1309862951"/>
                    </a:ext>
                  </a:extLst>
                </a:gridCol>
                <a:gridCol w="1891733">
                  <a:extLst>
                    <a:ext uri="{9D8B030D-6E8A-4147-A177-3AD203B41FA5}">
                      <a16:colId xmlns:a16="http://schemas.microsoft.com/office/drawing/2014/main" xmlns="" val="101647799"/>
                    </a:ext>
                  </a:extLst>
                </a:gridCol>
                <a:gridCol w="1129174">
                  <a:extLst>
                    <a:ext uri="{9D8B030D-6E8A-4147-A177-3AD203B41FA5}">
                      <a16:colId xmlns:a16="http://schemas.microsoft.com/office/drawing/2014/main" xmlns="" val="2680664406"/>
                    </a:ext>
                  </a:extLst>
                </a:gridCol>
              </a:tblGrid>
              <a:tr h="229091">
                <a:tc>
                  <a:txBody>
                    <a:bodyPr/>
                    <a:lstStyle/>
                    <a:p>
                      <a:pPr algn="ctr" fontAlgn="b"/>
                      <a:r>
                        <a:rPr lang="tr-TR" sz="1400" b="1" u="none" strike="noStrike" dirty="0">
                          <a:effectLst/>
                        </a:rPr>
                        <a:t>Sıra</a:t>
                      </a:r>
                      <a:endParaRPr lang="tr-TR"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tr-TR" sz="1400" b="1" u="none" strike="noStrike" dirty="0">
                          <a:effectLst/>
                        </a:rPr>
                        <a:t>ISIC adı</a:t>
                      </a:r>
                      <a:endParaRPr lang="tr-TR"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tr-TR" sz="1400" b="1" u="none" strike="noStrike" dirty="0">
                          <a:effectLst/>
                        </a:rPr>
                        <a:t>İhracat</a:t>
                      </a:r>
                      <a:endParaRPr lang="tr-TR"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tr-TR" sz="1400" b="1" u="none" strike="noStrike" dirty="0">
                          <a:effectLst/>
                        </a:rPr>
                        <a:t>Pay (%)</a:t>
                      </a:r>
                      <a:endParaRPr lang="tr-TR"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2366874539"/>
                  </a:ext>
                </a:extLst>
              </a:tr>
              <a:tr h="229091">
                <a:tc>
                  <a:txBody>
                    <a:bodyPr/>
                    <a:lstStyle/>
                    <a:p>
                      <a:pPr algn="ctr" fontAlgn="b"/>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l" fontAlgn="b"/>
                      <a:r>
                        <a:rPr lang="tr-TR" sz="1400" u="none" strike="noStrike" dirty="0">
                          <a:effectLst/>
                        </a:rPr>
                        <a:t>Başka yerde sınıflandırılmamış kimyasal ürünler</a:t>
                      </a:r>
                      <a:endParaRPr lang="tr-T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b"/>
                      <a:r>
                        <a:rPr lang="tr-TR" sz="1400" u="none" strike="noStrike" dirty="0" smtClean="0">
                          <a:effectLst/>
                        </a:rPr>
                        <a:t>35204578</a:t>
                      </a:r>
                      <a:endParaRPr lang="tr-T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b"/>
                      <a:r>
                        <a:rPr lang="tr-TR" sz="1400" u="none" strike="noStrike">
                          <a:effectLst/>
                        </a:rPr>
                        <a:t>17.85</a:t>
                      </a:r>
                      <a:endParaRPr lang="tr-T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xmlns="" val="1518619793"/>
                  </a:ext>
                </a:extLst>
              </a:tr>
              <a:tr h="229091">
                <a:tc>
                  <a:txBody>
                    <a:bodyPr/>
                    <a:lstStyle/>
                    <a:p>
                      <a:pPr algn="ct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Meyveler, sert kabuklular, içecek ve baharat bitkileri</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25371807</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12.86</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104571622"/>
                  </a:ext>
                </a:extLst>
              </a:tr>
              <a:tr h="229091">
                <a:tc>
                  <a:txBody>
                    <a:bodyPr/>
                    <a:lstStyle/>
                    <a:p>
                      <a:pPr algn="ctr" fontAlgn="b"/>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Taş</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21701991</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11.00</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474416765"/>
                  </a:ext>
                </a:extLst>
              </a:tr>
              <a:tr h="229091">
                <a:tc>
                  <a:txBody>
                    <a:bodyPr/>
                    <a:lstStyle/>
                    <a:p>
                      <a:pPr algn="ct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Tank, sarnıç ve metal muhafazalar</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19749839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10.01</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645501750"/>
                  </a:ext>
                </a:extLst>
              </a:tr>
              <a:tr h="229091">
                <a:tc>
                  <a:txBody>
                    <a:bodyPr/>
                    <a:lstStyle/>
                    <a:p>
                      <a:pPr algn="ct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Giyim eşyası (kürk hariç)</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17290155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8.77</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266651868"/>
                  </a:ext>
                </a:extLst>
              </a:tr>
              <a:tr h="229091">
                <a:tc>
                  <a:txBody>
                    <a:bodyPr/>
                    <a:lstStyle/>
                    <a:p>
                      <a:pPr algn="ct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Halı ve kilim</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13399729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6.79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327685332"/>
                  </a:ext>
                </a:extLst>
              </a:tr>
              <a:tr h="229091">
                <a:tc>
                  <a:txBody>
                    <a:bodyPr/>
                    <a:lstStyle/>
                    <a:p>
                      <a:pPr algn="ctr" fontAlgn="b"/>
                      <a:r>
                        <a:rPr lang="tr-TR" sz="1400" u="none" strike="noStrike">
                          <a:effectLst/>
                        </a:rPr>
                        <a:t>7</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Diğer genel amaçlı makineler</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10355885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5.25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989312779"/>
                  </a:ext>
                </a:extLst>
              </a:tr>
              <a:tr h="229091">
                <a:tc>
                  <a:txBody>
                    <a:bodyPr/>
                    <a:lstStyle/>
                    <a:p>
                      <a:pPr algn="ctr" fontAlgn="b"/>
                      <a:r>
                        <a:rPr lang="tr-TR" sz="1400" u="none" strike="noStrike">
                          <a:effectLst/>
                        </a:rPr>
                        <a:t>8</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nn-NO" sz="1400" u="none" strike="noStrike" dirty="0">
                          <a:effectLst/>
                        </a:rPr>
                        <a:t>Tekstil elyafınından iplik ve dokunmuş tekstil</a:t>
                      </a:r>
                      <a:endParaRPr lang="nn-NO"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dirty="0">
                          <a:effectLst/>
                        </a:rPr>
                        <a:t>9909436</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5.02</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391265384"/>
                  </a:ext>
                </a:extLst>
              </a:tr>
              <a:tr h="229091">
                <a:tc>
                  <a:txBody>
                    <a:bodyPr/>
                    <a:lstStyle/>
                    <a:p>
                      <a:pPr algn="ct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Kum, kil ve </a:t>
                      </a:r>
                      <a:r>
                        <a:rPr lang="tr-TR" sz="1400" u="none" strike="noStrike" dirty="0" err="1">
                          <a:effectLst/>
                        </a:rPr>
                        <a:t>taşocakçılığı</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dirty="0">
                          <a:effectLst/>
                        </a:rPr>
                        <a:t>8711008</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4.42</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291479553"/>
                  </a:ext>
                </a:extLst>
              </a:tr>
              <a:tr h="229091">
                <a:tc>
                  <a:txBody>
                    <a:bodyPr/>
                    <a:lstStyle/>
                    <a:p>
                      <a:pPr algn="ctr" fontAlgn="b"/>
                      <a:r>
                        <a:rPr lang="tr-TR" sz="1400" u="none" strike="noStrike">
                          <a:effectLst/>
                        </a:rPr>
                        <a:t>10</a:t>
                      </a:r>
                      <a:endParaRPr lang="tr-TR" sz="14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tr-TR" sz="1400" u="none" strike="noStrike" dirty="0">
                          <a:effectLst/>
                        </a:rPr>
                        <a:t>Tarım ve orman makineleri</a:t>
                      </a:r>
                      <a:endParaRPr lang="tr-TR"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tr-TR" sz="1400" u="none" strike="noStrike" dirty="0">
                          <a:effectLst/>
                        </a:rPr>
                        <a:t>5488101</a:t>
                      </a:r>
                      <a:endParaRPr lang="tr-TR"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tr-TR" sz="1400" u="none" strike="noStrike" dirty="0">
                          <a:effectLst/>
                        </a:rPr>
                        <a:t>2.78</a:t>
                      </a:r>
                      <a:endParaRPr lang="tr-TR"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404471956"/>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708274587"/>
              </p:ext>
            </p:extLst>
          </p:nvPr>
        </p:nvGraphicFramePr>
        <p:xfrm>
          <a:off x="322995" y="4070727"/>
          <a:ext cx="8280001" cy="2727155"/>
        </p:xfrm>
        <a:graphic>
          <a:graphicData uri="http://schemas.openxmlformats.org/drawingml/2006/table">
            <a:tbl>
              <a:tblPr>
                <a:tableStyleId>{9D7B26C5-4107-4FEC-AEDC-1716B250A1EF}</a:tableStyleId>
              </a:tblPr>
              <a:tblGrid>
                <a:gridCol w="915233">
                  <a:extLst>
                    <a:ext uri="{9D8B030D-6E8A-4147-A177-3AD203B41FA5}">
                      <a16:colId xmlns:a16="http://schemas.microsoft.com/office/drawing/2014/main" xmlns="" val="1953358488"/>
                    </a:ext>
                  </a:extLst>
                </a:gridCol>
                <a:gridCol w="4505172">
                  <a:extLst>
                    <a:ext uri="{9D8B030D-6E8A-4147-A177-3AD203B41FA5}">
                      <a16:colId xmlns:a16="http://schemas.microsoft.com/office/drawing/2014/main" xmlns="" val="719183648"/>
                    </a:ext>
                  </a:extLst>
                </a:gridCol>
                <a:gridCol w="1944363">
                  <a:extLst>
                    <a:ext uri="{9D8B030D-6E8A-4147-A177-3AD203B41FA5}">
                      <a16:colId xmlns:a16="http://schemas.microsoft.com/office/drawing/2014/main" xmlns="" val="1223505228"/>
                    </a:ext>
                  </a:extLst>
                </a:gridCol>
                <a:gridCol w="915233">
                  <a:extLst>
                    <a:ext uri="{9D8B030D-6E8A-4147-A177-3AD203B41FA5}">
                      <a16:colId xmlns:a16="http://schemas.microsoft.com/office/drawing/2014/main" xmlns="" val="743907724"/>
                    </a:ext>
                  </a:extLst>
                </a:gridCol>
              </a:tblGrid>
              <a:tr h="229091">
                <a:tc>
                  <a:txBody>
                    <a:bodyPr/>
                    <a:lstStyle/>
                    <a:p>
                      <a:pPr algn="ctr" fontAlgn="b"/>
                      <a:r>
                        <a:rPr lang="tr-TR" sz="1400" b="1" u="none" strike="noStrike" dirty="0">
                          <a:effectLst/>
                        </a:rPr>
                        <a:t>Sıra</a:t>
                      </a:r>
                      <a:endParaRPr lang="tr-TR"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tr-TR" sz="1400" b="1" u="none" strike="noStrike" dirty="0">
                          <a:effectLst/>
                        </a:rPr>
                        <a:t>ISIC adı</a:t>
                      </a:r>
                      <a:endParaRPr lang="tr-TR"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tr-TR" sz="1400" b="1" u="none" strike="noStrike">
                          <a:effectLst/>
                        </a:rPr>
                        <a:t>İthalat</a:t>
                      </a:r>
                      <a:endParaRPr lang="tr-TR" sz="1400" b="1"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tr-TR" sz="1400" b="1" u="none" strike="noStrike" dirty="0">
                          <a:effectLst/>
                        </a:rPr>
                        <a:t>Pay (%)</a:t>
                      </a:r>
                      <a:endParaRPr lang="tr-TR"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18060419"/>
                  </a:ext>
                </a:extLst>
              </a:tr>
              <a:tr h="229091">
                <a:tc>
                  <a:txBody>
                    <a:bodyPr/>
                    <a:lstStyle/>
                    <a:p>
                      <a:pPr algn="ct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l" fontAlgn="b"/>
                      <a:r>
                        <a:rPr lang="tr-TR" sz="1400" u="none" strike="noStrike">
                          <a:effectLst/>
                        </a:rPr>
                        <a:t>Suni ve sentetik elyaf</a:t>
                      </a:r>
                      <a:endParaRPr lang="tr-T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b"/>
                      <a:r>
                        <a:rPr lang="tr-TR" sz="1400" u="none" strike="noStrike">
                          <a:effectLst/>
                        </a:rPr>
                        <a:t>11397965</a:t>
                      </a:r>
                      <a:endParaRPr lang="tr-T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b"/>
                      <a:r>
                        <a:rPr lang="tr-TR" sz="1400" u="none" strike="noStrike">
                          <a:effectLst/>
                        </a:rPr>
                        <a:t>22.34</a:t>
                      </a:r>
                      <a:endParaRPr lang="tr-T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2849343858"/>
                  </a:ext>
                </a:extLst>
              </a:tr>
              <a:tr h="229091">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dirty="0">
                          <a:effectLst/>
                        </a:rPr>
                        <a:t>Elektronik valf ve elektron tüpleri ile diğer elektronik parçalar</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rPr>
                        <a:t>5924863</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11.61</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76866567"/>
                  </a:ext>
                </a:extLst>
              </a:tr>
              <a:tr h="229091">
                <a:tc>
                  <a:txBody>
                    <a:bodyPr/>
                    <a:lstStyle/>
                    <a:p>
                      <a:pPr algn="ctr" fontAlgn="b"/>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dirty="0">
                          <a:effectLst/>
                        </a:rPr>
                        <a:t>Ormancılık ve tomrukçuluk</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5080894</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9.96</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167813874"/>
                  </a:ext>
                </a:extLst>
              </a:tr>
              <a:tr h="229091">
                <a:tc>
                  <a:txBody>
                    <a:bodyPr/>
                    <a:lstStyle/>
                    <a:p>
                      <a:pPr algn="ct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dirty="0" err="1">
                          <a:effectLst/>
                        </a:rPr>
                        <a:t>Dabaklanmış</a:t>
                      </a:r>
                      <a:r>
                        <a:rPr lang="tr-TR" sz="1400" u="none" strike="noStrike" dirty="0">
                          <a:effectLst/>
                        </a:rPr>
                        <a:t> deri</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3922593</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7.69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46207817"/>
                  </a:ext>
                </a:extLst>
              </a:tr>
              <a:tr h="229091">
                <a:tc>
                  <a:txBody>
                    <a:bodyPr/>
                    <a:lstStyle/>
                    <a:p>
                      <a:pPr algn="ct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a:effectLst/>
                        </a:rPr>
                        <a:t>Başka yerde sınıflandırılmamış kimyasal ürünler</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rPr>
                        <a:t>3077259</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6.03</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463719944"/>
                  </a:ext>
                </a:extLst>
              </a:tr>
              <a:tr h="229091">
                <a:tc>
                  <a:txBody>
                    <a:bodyPr/>
                    <a:lstStyle/>
                    <a:p>
                      <a:pPr algn="ct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nn-NO" sz="1400" u="none" strike="noStrike">
                          <a:effectLst/>
                        </a:rPr>
                        <a:t>Tekstil elyafınından iplik ve dokunmuş tekstil</a:t>
                      </a:r>
                      <a:endParaRPr lang="nn-NO"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2849967</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5.58</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49770715"/>
                  </a:ext>
                </a:extLst>
              </a:tr>
              <a:tr h="229091">
                <a:tc>
                  <a:txBody>
                    <a:bodyPr/>
                    <a:lstStyle/>
                    <a:p>
                      <a:pPr algn="ctr" fontAlgn="b"/>
                      <a:r>
                        <a:rPr lang="tr-TR" sz="1400" u="none" strike="noStrike">
                          <a:effectLst/>
                        </a:rPr>
                        <a:t>7</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a:effectLst/>
                        </a:rPr>
                        <a:t>Tahıl ve başka yerde sınıflandırılmamış bitkisel ürünler</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1931371</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3.78</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43803126"/>
                  </a:ext>
                </a:extLst>
              </a:tr>
              <a:tr h="229091">
                <a:tc>
                  <a:txBody>
                    <a:bodyPr/>
                    <a:lstStyle/>
                    <a:p>
                      <a:pPr algn="ctr" fontAlgn="b"/>
                      <a:r>
                        <a:rPr lang="tr-TR" sz="1400" u="none" strike="noStrike">
                          <a:effectLst/>
                        </a:rPr>
                        <a:t>8</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a:effectLst/>
                        </a:rPr>
                        <a:t>Demir-çelik ana sanayi</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1537668</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3.01</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149018753"/>
                  </a:ext>
                </a:extLst>
              </a:tr>
              <a:tr h="229091">
                <a:tc>
                  <a:txBody>
                    <a:bodyPr/>
                    <a:lstStyle/>
                    <a:p>
                      <a:pPr algn="ct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a:effectLst/>
                        </a:rPr>
                        <a:t>Takım tezgahları</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1335085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a:effectLst/>
                        </a:rPr>
                        <a:t>2.62</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4077890845"/>
                  </a:ext>
                </a:extLst>
              </a:tr>
              <a:tr h="229091">
                <a:tc>
                  <a:txBody>
                    <a:bodyPr/>
                    <a:lstStyle/>
                    <a:p>
                      <a:pPr algn="ctr" fontAlgn="b"/>
                      <a:r>
                        <a:rPr lang="tr-TR" sz="1400" u="none" strike="noStrike" dirty="0">
                          <a:effectLst/>
                        </a:rPr>
                        <a:t>10</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b"/>
                      <a:r>
                        <a:rPr lang="tr-TR" sz="1400" u="none" strike="noStrike" dirty="0">
                          <a:effectLst/>
                        </a:rPr>
                        <a:t>Elektrik </a:t>
                      </a:r>
                      <a:r>
                        <a:rPr lang="tr-TR" sz="1400" u="none" strike="noStrike" dirty="0" err="1">
                          <a:effectLst/>
                        </a:rPr>
                        <a:t>mororu</a:t>
                      </a:r>
                      <a:r>
                        <a:rPr lang="tr-TR" sz="1400" u="none" strike="noStrike" dirty="0">
                          <a:effectLst/>
                        </a:rPr>
                        <a:t>, jeneratör, </a:t>
                      </a:r>
                      <a:r>
                        <a:rPr lang="tr-TR" sz="1400" u="none" strike="noStrike" dirty="0" err="1">
                          <a:effectLst/>
                        </a:rPr>
                        <a:t>trasformatörler</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rPr>
                        <a:t>1112211</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rPr>
                        <a:t>2.18</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011885966"/>
                  </a:ext>
                </a:extLst>
              </a:tr>
            </a:tbl>
          </a:graphicData>
        </a:graphic>
      </p:graphicFrame>
      <p:sp>
        <p:nvSpPr>
          <p:cNvPr id="9" name="Metin kutusu 8"/>
          <p:cNvSpPr txBox="1"/>
          <p:nvPr/>
        </p:nvSpPr>
        <p:spPr>
          <a:xfrm>
            <a:off x="7257776" y="739537"/>
            <a:ext cx="4512774" cy="338554"/>
          </a:xfrm>
          <a:prstGeom prst="rect">
            <a:avLst/>
          </a:prstGeom>
          <a:noFill/>
        </p:spPr>
        <p:txBody>
          <a:bodyPr wrap="none" rtlCol="0">
            <a:spAutoFit/>
          </a:bodyPr>
          <a:lstStyle/>
          <a:p>
            <a:r>
              <a:rPr lang="tr-TR" sz="1600" b="1" dirty="0" smtClean="0">
                <a:latin typeface="Arial" panose="020B0604020202020204" pitchFamily="34" charset="0"/>
                <a:cs typeface="Arial" panose="020B0604020202020204" pitchFamily="34" charset="0"/>
              </a:rPr>
              <a:t>Isparta’nın İhracatındaki ilk 10 ürün (2018, </a:t>
            </a:r>
            <a:r>
              <a:rPr lang="tr-TR" sz="1600" b="1" dirty="0">
                <a:latin typeface="Arial" panose="020B0604020202020204" pitchFamily="34" charset="0"/>
                <a:cs typeface="Arial" panose="020B0604020202020204" pitchFamily="34" charset="0"/>
              </a:rPr>
              <a:t>$</a:t>
            </a:r>
            <a:r>
              <a:rPr lang="tr-TR" sz="1600" b="1" dirty="0" smtClean="0">
                <a:latin typeface="Arial" panose="020B0604020202020204" pitchFamily="34" charset="0"/>
                <a:cs typeface="Arial" panose="020B0604020202020204" pitchFamily="34" charset="0"/>
              </a:rPr>
              <a:t>)</a:t>
            </a:r>
            <a:endParaRPr lang="tr-TR" sz="1600" b="1" dirty="0">
              <a:latin typeface="Arial" panose="020B0604020202020204" pitchFamily="34" charset="0"/>
              <a:cs typeface="Arial" panose="020B0604020202020204" pitchFamily="34" charset="0"/>
            </a:endParaRPr>
          </a:p>
        </p:txBody>
      </p:sp>
      <p:sp>
        <p:nvSpPr>
          <p:cNvPr id="10" name="Metin kutusu 9"/>
          <p:cNvSpPr txBox="1"/>
          <p:nvPr/>
        </p:nvSpPr>
        <p:spPr>
          <a:xfrm>
            <a:off x="322995" y="3731899"/>
            <a:ext cx="4445448" cy="338554"/>
          </a:xfrm>
          <a:prstGeom prst="rect">
            <a:avLst/>
          </a:prstGeom>
          <a:noFill/>
        </p:spPr>
        <p:txBody>
          <a:bodyPr wrap="none" rtlCol="0">
            <a:spAutoFit/>
          </a:bodyPr>
          <a:lstStyle/>
          <a:p>
            <a:r>
              <a:rPr lang="tr-TR" sz="1600" b="1" dirty="0" smtClean="0">
                <a:latin typeface="Arial" panose="020B0604020202020204" pitchFamily="34" charset="0"/>
                <a:cs typeface="Arial" panose="020B0604020202020204" pitchFamily="34" charset="0"/>
              </a:rPr>
              <a:t>Isparta’nın İthalatındaki ilk 10 ürün (2018, $)</a:t>
            </a:r>
            <a:endParaRPr lang="tr-TR" sz="1600" b="1" dirty="0">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0" y="103029"/>
            <a:ext cx="12192000" cy="636508"/>
          </a:xfrm>
        </p:spPr>
        <p:txBody>
          <a:bodyPr>
            <a:normAutofit fontScale="90000"/>
          </a:bodyPr>
          <a:lstStyle/>
          <a:p>
            <a:r>
              <a:rPr lang="tr-TR" sz="2000" b="1" dirty="0" smtClean="0">
                <a:latin typeface="+mn-lt"/>
              </a:rPr>
              <a:t>Isparta’nın ihracatında kimyasal ürünler ve meyveler ön plana çıkarken ithalatında elyaf ve elektronik ürünler üst sıralardadır.</a:t>
            </a:r>
            <a:endParaRPr lang="tr-TR" sz="2000" b="1" dirty="0">
              <a:latin typeface="+mn-lt"/>
            </a:endParaRPr>
          </a:p>
        </p:txBody>
      </p:sp>
    </p:spTree>
    <p:extLst>
      <p:ext uri="{BB962C8B-B14F-4D97-AF65-F5344CB8AC3E}">
        <p14:creationId xmlns:p14="http://schemas.microsoft.com/office/powerpoint/2010/main" val="239270644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365758" y="1"/>
            <a:ext cx="11471564" cy="762000"/>
          </a:xfrm>
        </p:spPr>
        <p:txBody>
          <a:bodyPr>
            <a:normAutofit/>
          </a:bodyPr>
          <a:lstStyle/>
          <a:p>
            <a:pPr algn="just"/>
            <a:r>
              <a:rPr lang="tr-TR" sz="2000" b="1" dirty="0" smtClean="0">
                <a:latin typeface="Arial" panose="020B0604020202020204" pitchFamily="34" charset="0"/>
                <a:cs typeface="Arial" panose="020B0604020202020204" pitchFamily="34" charset="0"/>
              </a:rPr>
              <a:t>TR61 bölgesindeki illerin ihracatına konu olan mallar farklılaşsa da taş, kum, kil ve </a:t>
            </a:r>
            <a:r>
              <a:rPr lang="tr-TR" sz="2000" b="1" dirty="0" err="1" smtClean="0">
                <a:latin typeface="Arial" panose="020B0604020202020204" pitchFamily="34" charset="0"/>
                <a:cs typeface="Arial" panose="020B0604020202020204" pitchFamily="34" charset="0"/>
              </a:rPr>
              <a:t>taşocakçılığı</a:t>
            </a:r>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ile ilgili ürünler ortaktır.</a:t>
            </a:r>
            <a:endParaRPr lang="tr-TR" sz="20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30622325"/>
              </p:ext>
            </p:extLst>
          </p:nvPr>
        </p:nvGraphicFramePr>
        <p:xfrm>
          <a:off x="297249" y="4272387"/>
          <a:ext cx="5760000" cy="2451735"/>
        </p:xfrm>
        <a:graphic>
          <a:graphicData uri="http://schemas.openxmlformats.org/drawingml/2006/table">
            <a:tbl>
              <a:tblPr>
                <a:tableStyleId>{9D7B26C5-4107-4FEC-AEDC-1716B250A1EF}</a:tableStyleId>
              </a:tblPr>
              <a:tblGrid>
                <a:gridCol w="377406">
                  <a:extLst>
                    <a:ext uri="{9D8B030D-6E8A-4147-A177-3AD203B41FA5}">
                      <a16:colId xmlns:a16="http://schemas.microsoft.com/office/drawing/2014/main" xmlns="" val="1181180481"/>
                    </a:ext>
                  </a:extLst>
                </a:gridCol>
                <a:gridCol w="4699110">
                  <a:extLst>
                    <a:ext uri="{9D8B030D-6E8A-4147-A177-3AD203B41FA5}">
                      <a16:colId xmlns:a16="http://schemas.microsoft.com/office/drawing/2014/main" xmlns="" val="4227632784"/>
                    </a:ext>
                  </a:extLst>
                </a:gridCol>
                <a:gridCol w="683484">
                  <a:extLst>
                    <a:ext uri="{9D8B030D-6E8A-4147-A177-3AD203B41FA5}">
                      <a16:colId xmlns:a16="http://schemas.microsoft.com/office/drawing/2014/main" xmlns="" val="486958555"/>
                    </a:ext>
                  </a:extLst>
                </a:gridCol>
              </a:tblGrid>
              <a:tr h="190500">
                <a:tc>
                  <a:txBody>
                    <a:bodyPr/>
                    <a:lstStyle/>
                    <a:p>
                      <a:pPr algn="l" fontAlgn="b"/>
                      <a:r>
                        <a:rPr lang="tr-TR" sz="1400" b="1" u="none" strike="noStrike">
                          <a:effectLst/>
                        </a:rPr>
                        <a:t>Sıra</a:t>
                      </a:r>
                      <a:endParaRPr lang="tr-TR" sz="1400" b="1"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tr-TR" sz="1400" b="1" u="none" strike="noStrike" dirty="0">
                          <a:effectLst/>
                        </a:rPr>
                        <a:t>ISIC adı</a:t>
                      </a:r>
                      <a:endParaRPr lang="tr-TR"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tr-TR" sz="1400" b="1" u="none" strike="noStrike" dirty="0">
                          <a:effectLst/>
                        </a:rPr>
                        <a:t>Pay (%)</a:t>
                      </a:r>
                      <a:endParaRPr lang="tr-TR"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812014046"/>
                  </a:ext>
                </a:extLst>
              </a:tr>
              <a:tr h="190500">
                <a:tc>
                  <a:txBody>
                    <a:bodyPr/>
                    <a:lstStyle/>
                    <a:p>
                      <a:pPr algn="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l" fontAlgn="b"/>
                      <a:r>
                        <a:rPr lang="tr-TR" sz="1400" u="none" strike="noStrike" dirty="0">
                          <a:effectLst/>
                        </a:rPr>
                        <a:t>Sebze, bahçe ve kültür bitkileri ürünleri</a:t>
                      </a:r>
                      <a:endParaRPr lang="tr-TR"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r" fontAlgn="b"/>
                      <a:r>
                        <a:rPr lang="tr-TR" sz="1400" u="none" strike="noStrike">
                          <a:effectLst/>
                        </a:rPr>
                        <a:t>21.04</a:t>
                      </a:r>
                      <a:endParaRPr lang="tr-TR"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694961494"/>
                  </a:ext>
                </a:extLst>
              </a:tr>
              <a:tr h="190500">
                <a:tc>
                  <a:txBody>
                    <a:bodyPr/>
                    <a:lstStyle/>
                    <a:p>
                      <a:pPr algn="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dirty="0">
                          <a:effectLst/>
                        </a:rPr>
                        <a:t>Meyveler, sert kabuklular, içecek ve baharat bitkileri</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a:effectLst/>
                        </a:rPr>
                        <a:t>12.43</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3405031104"/>
                  </a:ext>
                </a:extLst>
              </a:tr>
              <a:tr h="190500">
                <a:tc>
                  <a:txBody>
                    <a:bodyPr/>
                    <a:lstStyle/>
                    <a:p>
                      <a:pPr algn="r" fontAlgn="b"/>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a:effectLst/>
                        </a:rPr>
                        <a:t>Kum, kil ve taşocakçılığı</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a:effectLst/>
                        </a:rPr>
                        <a:t>8.66</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517598541"/>
                  </a:ext>
                </a:extLst>
              </a:tr>
              <a:tr h="190500">
                <a:tc>
                  <a:txBody>
                    <a:bodyPr/>
                    <a:lstStyle/>
                    <a:p>
                      <a:pPr algn="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a:effectLst/>
                        </a:rPr>
                        <a:t>Demir-çelik ana sanayi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a:effectLst/>
                        </a:rPr>
                        <a:t>7.37</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889518788"/>
                  </a:ext>
                </a:extLst>
              </a:tr>
              <a:tr h="190500">
                <a:tc>
                  <a:txBody>
                    <a:bodyPr/>
                    <a:lstStyle/>
                    <a:p>
                      <a:pPr algn="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dirty="0">
                          <a:effectLst/>
                        </a:rPr>
                        <a:t>Tahta plaka; kontrplak, yonga levha, sunta, diğer </a:t>
                      </a:r>
                      <a:r>
                        <a:rPr lang="tr-TR" sz="1400" u="none" strike="noStrike" dirty="0" smtClean="0">
                          <a:effectLst/>
                        </a:rPr>
                        <a:t>…</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dirty="0">
                          <a:effectLst/>
                        </a:rPr>
                        <a:t>5.43</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4177526839"/>
                  </a:ext>
                </a:extLst>
              </a:tr>
              <a:tr h="190500">
                <a:tc>
                  <a:txBody>
                    <a:bodyPr/>
                    <a:lstStyle/>
                    <a:p>
                      <a:pPr algn="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a:effectLst/>
                        </a:rPr>
                        <a:t>Plastik ürünleri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a:effectLst/>
                        </a:rPr>
                        <a:t>4.79</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2273905674"/>
                  </a:ext>
                </a:extLst>
              </a:tr>
              <a:tr h="190500">
                <a:tc>
                  <a:txBody>
                    <a:bodyPr/>
                    <a:lstStyle/>
                    <a:p>
                      <a:pPr algn="r" fontAlgn="b"/>
                      <a:r>
                        <a:rPr lang="tr-TR" sz="1400" u="none" strike="noStrike">
                          <a:effectLst/>
                        </a:rPr>
                        <a:t>7</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a:effectLst/>
                        </a:rPr>
                        <a:t>Taş</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dirty="0">
                          <a:effectLst/>
                        </a:rPr>
                        <a:t>4.11</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943349769"/>
                  </a:ext>
                </a:extLst>
              </a:tr>
              <a:tr h="190500">
                <a:tc>
                  <a:txBody>
                    <a:bodyPr/>
                    <a:lstStyle/>
                    <a:p>
                      <a:pPr algn="r" fontAlgn="b"/>
                      <a:r>
                        <a:rPr lang="tr-TR" sz="1400" u="none" strike="noStrike">
                          <a:effectLst/>
                        </a:rPr>
                        <a:t>8</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a:effectLst/>
                        </a:rPr>
                        <a:t>Hava ve uzay taşıtları</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a:effectLst/>
                        </a:rPr>
                        <a:t>3.95</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3822779215"/>
                  </a:ext>
                </a:extLst>
              </a:tr>
              <a:tr h="190500">
                <a:tc>
                  <a:txBody>
                    <a:bodyPr/>
                    <a:lstStyle/>
                    <a:p>
                      <a:pPr algn="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a:effectLst/>
                        </a:rPr>
                        <a:t>Metal yapı malzemeleri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a:effectLst/>
                        </a:rPr>
                        <a:t>2.69</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322853111"/>
                  </a:ext>
                </a:extLst>
              </a:tr>
              <a:tr h="190500">
                <a:tc>
                  <a:txBody>
                    <a:bodyPr/>
                    <a:lstStyle/>
                    <a:p>
                      <a:pPr algn="r" fontAlgn="b"/>
                      <a:r>
                        <a:rPr lang="tr-TR" sz="1400" u="none" strike="noStrike">
                          <a:effectLst/>
                        </a:rPr>
                        <a:t>10</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tr-TR" sz="1400" u="none" strike="noStrike" dirty="0">
                          <a:effectLst/>
                        </a:rPr>
                        <a:t>Oluklu karton ve mukavva ile kağıt ve </a:t>
                      </a:r>
                      <a:r>
                        <a:rPr lang="tr-TR" sz="1400" u="none" strike="noStrike" dirty="0" err="1">
                          <a:effectLst/>
                        </a:rPr>
                        <a:t>mukavadan</a:t>
                      </a:r>
                      <a:r>
                        <a:rPr lang="tr-TR" sz="1400" u="none" strike="noStrike" dirty="0">
                          <a:effectLst/>
                        </a:rPr>
                        <a:t> ambalajlar</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tr-TR" sz="1400" u="none" strike="noStrike" dirty="0">
                          <a:effectLst/>
                        </a:rPr>
                        <a:t>1.68</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308378559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379279693"/>
              </p:ext>
            </p:extLst>
          </p:nvPr>
        </p:nvGraphicFramePr>
        <p:xfrm>
          <a:off x="6101541" y="4272388"/>
          <a:ext cx="5760000" cy="2451735"/>
        </p:xfrm>
        <a:graphic>
          <a:graphicData uri="http://schemas.openxmlformats.org/drawingml/2006/table">
            <a:tbl>
              <a:tblPr>
                <a:tableStyleId>{9D7B26C5-4107-4FEC-AEDC-1716B250A1EF}</a:tableStyleId>
              </a:tblPr>
              <a:tblGrid>
                <a:gridCol w="359377">
                  <a:extLst>
                    <a:ext uri="{9D8B030D-6E8A-4147-A177-3AD203B41FA5}">
                      <a16:colId xmlns:a16="http://schemas.microsoft.com/office/drawing/2014/main" xmlns="" val="2354932153"/>
                    </a:ext>
                  </a:extLst>
                </a:gridCol>
                <a:gridCol w="4606139">
                  <a:extLst>
                    <a:ext uri="{9D8B030D-6E8A-4147-A177-3AD203B41FA5}">
                      <a16:colId xmlns:a16="http://schemas.microsoft.com/office/drawing/2014/main" xmlns="" val="3197800243"/>
                    </a:ext>
                  </a:extLst>
                </a:gridCol>
                <a:gridCol w="794484">
                  <a:extLst>
                    <a:ext uri="{9D8B030D-6E8A-4147-A177-3AD203B41FA5}">
                      <a16:colId xmlns:a16="http://schemas.microsoft.com/office/drawing/2014/main" xmlns="" val="3091898343"/>
                    </a:ext>
                  </a:extLst>
                </a:gridCol>
              </a:tblGrid>
              <a:tr h="190500">
                <a:tc>
                  <a:txBody>
                    <a:bodyPr/>
                    <a:lstStyle/>
                    <a:p>
                      <a:pPr algn="l" fontAlgn="b"/>
                      <a:r>
                        <a:rPr lang="tr-TR" sz="1400" b="1" u="none" strike="noStrike" dirty="0">
                          <a:effectLst/>
                        </a:rPr>
                        <a:t>Sıra</a:t>
                      </a:r>
                      <a:endParaRPr lang="tr-TR"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tr-TR" sz="1400" b="1" u="none" strike="noStrike" dirty="0">
                          <a:effectLst/>
                        </a:rPr>
                        <a:t>ISIC adı</a:t>
                      </a:r>
                      <a:endParaRPr lang="tr-TR"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tr-TR" sz="1400" b="1" u="none" strike="noStrike" dirty="0">
                          <a:effectLst/>
                        </a:rPr>
                        <a:t>Pay (%)</a:t>
                      </a:r>
                      <a:endParaRPr lang="tr-TR"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080157339"/>
                  </a:ext>
                </a:extLst>
              </a:tr>
              <a:tr h="190500">
                <a:tc>
                  <a:txBody>
                    <a:bodyPr/>
                    <a:lstStyle/>
                    <a:p>
                      <a:pPr algn="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r>
                        <a:rPr lang="tr-TR" sz="1400" u="none" strike="noStrike" dirty="0">
                          <a:effectLst/>
                        </a:rPr>
                        <a:t>Kum, kil ve </a:t>
                      </a:r>
                      <a:r>
                        <a:rPr lang="tr-TR" sz="1400" u="none" strike="noStrike" dirty="0" err="1">
                          <a:effectLst/>
                        </a:rPr>
                        <a:t>taşocakçılığı</a:t>
                      </a:r>
                      <a:endParaRPr lang="tr-TR"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fontAlgn="b"/>
                      <a:r>
                        <a:rPr lang="tr-TR" sz="1400" u="none" strike="noStrike" dirty="0">
                          <a:effectLst/>
                        </a:rPr>
                        <a:t>58.58</a:t>
                      </a:r>
                      <a:endParaRPr lang="tr-TR"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xmlns="" val="3362286563"/>
                  </a:ext>
                </a:extLst>
              </a:tr>
              <a:tr h="190500">
                <a:tc>
                  <a:txBody>
                    <a:bodyPr/>
                    <a:lstStyle/>
                    <a:p>
                      <a:pPr algn="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Taş</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24.48</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934268707"/>
                  </a:ext>
                </a:extLst>
              </a:tr>
              <a:tr h="190500">
                <a:tc>
                  <a:txBody>
                    <a:bodyPr/>
                    <a:lstStyle/>
                    <a:p>
                      <a:pPr algn="r" fontAlgn="b"/>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Silah ve mühimmat</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6.14</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3280910807"/>
                  </a:ext>
                </a:extLst>
              </a:tr>
              <a:tr h="190500">
                <a:tc>
                  <a:txBody>
                    <a:bodyPr/>
                    <a:lstStyle/>
                    <a:p>
                      <a:pPr algn="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Metal yapı malzemeleri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3.65</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810818675"/>
                  </a:ext>
                </a:extLst>
              </a:tr>
              <a:tr h="190500">
                <a:tc>
                  <a:txBody>
                    <a:bodyPr/>
                    <a:lstStyle/>
                    <a:p>
                      <a:pPr algn="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Çimento, kireç ve alçı</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2.22</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771723431"/>
                  </a:ext>
                </a:extLst>
              </a:tr>
              <a:tr h="190500">
                <a:tc>
                  <a:txBody>
                    <a:bodyPr/>
                    <a:lstStyle/>
                    <a:p>
                      <a:pPr algn="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Tarım ve orman makineleri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1.54</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2628833192"/>
                  </a:ext>
                </a:extLst>
              </a:tr>
              <a:tr h="190500">
                <a:tc>
                  <a:txBody>
                    <a:bodyPr/>
                    <a:lstStyle/>
                    <a:p>
                      <a:pPr algn="r" fontAlgn="b"/>
                      <a:r>
                        <a:rPr lang="tr-TR" sz="1400" u="none" strike="noStrike">
                          <a:effectLst/>
                        </a:rPr>
                        <a:t>7</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Ağaçtan yapılan ambalaj malzemeleri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1.01</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431503614"/>
                  </a:ext>
                </a:extLst>
              </a:tr>
              <a:tr h="190500">
                <a:tc>
                  <a:txBody>
                    <a:bodyPr/>
                    <a:lstStyle/>
                    <a:p>
                      <a:pPr algn="r" fontAlgn="b"/>
                      <a:r>
                        <a:rPr lang="tr-TR" sz="1400" u="none" strike="noStrike">
                          <a:effectLst/>
                        </a:rPr>
                        <a:t>8</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Takım tezgahları</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0.52</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3491656019"/>
                  </a:ext>
                </a:extLst>
              </a:tr>
              <a:tr h="190500">
                <a:tc>
                  <a:txBody>
                    <a:bodyPr/>
                    <a:lstStyle/>
                    <a:p>
                      <a:pPr algn="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Çatal-bıçak takımı, el aletleri ve hırdavat malzemeleri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a:effectLst/>
                        </a:rPr>
                        <a:t>0.28</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2378478353"/>
                  </a:ext>
                </a:extLst>
              </a:tr>
              <a:tr h="190500">
                <a:tc>
                  <a:txBody>
                    <a:bodyPr/>
                    <a:lstStyle/>
                    <a:p>
                      <a:pPr algn="r" fontAlgn="b"/>
                      <a:r>
                        <a:rPr lang="tr-TR" sz="1400" u="none" strike="noStrike">
                          <a:effectLst/>
                        </a:rPr>
                        <a:t>10</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tr-TR" sz="1400" u="none" strike="noStrike">
                          <a:effectLst/>
                        </a:rPr>
                        <a:t>Süt ürünleri</a:t>
                      </a:r>
                      <a:endParaRPr lang="tr-TR" sz="14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tr-TR" sz="1400" u="none" strike="noStrike" dirty="0">
                          <a:effectLst/>
                        </a:rPr>
                        <a:t>0.22</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774500305"/>
                  </a:ext>
                </a:extLst>
              </a:tr>
            </a:tbl>
          </a:graphicData>
        </a:graphic>
      </p:graphicFrame>
      <p:sp>
        <p:nvSpPr>
          <p:cNvPr id="7" name="Metin kutusu 6"/>
          <p:cNvSpPr txBox="1"/>
          <p:nvPr/>
        </p:nvSpPr>
        <p:spPr>
          <a:xfrm>
            <a:off x="7685577" y="3917845"/>
            <a:ext cx="2591928" cy="369332"/>
          </a:xfrm>
          <a:prstGeom prst="rect">
            <a:avLst/>
          </a:prstGeom>
          <a:noFill/>
        </p:spPr>
        <p:txBody>
          <a:bodyPr wrap="none" rtlCol="0">
            <a:spAutoFit/>
          </a:bodyPr>
          <a:lstStyle/>
          <a:p>
            <a:r>
              <a:rPr lang="tr-TR" b="1" dirty="0" smtClean="0"/>
              <a:t>Burdur’un İhracatı (2018)</a:t>
            </a:r>
            <a:endParaRPr lang="tr-TR" b="1" dirty="0"/>
          </a:p>
        </p:txBody>
      </p:sp>
      <p:sp>
        <p:nvSpPr>
          <p:cNvPr id="8" name="Metin kutusu 7"/>
          <p:cNvSpPr txBox="1"/>
          <p:nvPr/>
        </p:nvSpPr>
        <p:spPr>
          <a:xfrm>
            <a:off x="1823897" y="3917845"/>
            <a:ext cx="2706703" cy="369332"/>
          </a:xfrm>
          <a:prstGeom prst="rect">
            <a:avLst/>
          </a:prstGeom>
          <a:noFill/>
        </p:spPr>
        <p:txBody>
          <a:bodyPr wrap="none" rtlCol="0">
            <a:spAutoFit/>
          </a:bodyPr>
          <a:lstStyle/>
          <a:p>
            <a:r>
              <a:rPr lang="tr-TR" b="1" dirty="0" smtClean="0"/>
              <a:t>Antalya’nın İhracatı (2018)</a:t>
            </a:r>
            <a:endParaRPr lang="tr-TR" b="1" dirty="0"/>
          </a:p>
        </p:txBody>
      </p:sp>
      <p:graphicFrame>
        <p:nvGraphicFramePr>
          <p:cNvPr id="9" name="Tablo 8"/>
          <p:cNvGraphicFramePr>
            <a:graphicFrameLocks noGrp="1"/>
          </p:cNvGraphicFramePr>
          <p:nvPr>
            <p:extLst>
              <p:ext uri="{D42A27DB-BD31-4B8C-83A1-F6EECF244321}">
                <p14:modId xmlns:p14="http://schemas.microsoft.com/office/powerpoint/2010/main" val="3450444519"/>
              </p:ext>
            </p:extLst>
          </p:nvPr>
        </p:nvGraphicFramePr>
        <p:xfrm>
          <a:off x="2907407" y="1293729"/>
          <a:ext cx="6388268" cy="2520001"/>
        </p:xfrm>
        <a:graphic>
          <a:graphicData uri="http://schemas.openxmlformats.org/drawingml/2006/table">
            <a:tbl>
              <a:tblPr>
                <a:tableStyleId>{9D7B26C5-4107-4FEC-AEDC-1716B250A1EF}</a:tableStyleId>
              </a:tblPr>
              <a:tblGrid>
                <a:gridCol w="858403">
                  <a:extLst>
                    <a:ext uri="{9D8B030D-6E8A-4147-A177-3AD203B41FA5}">
                      <a16:colId xmlns:a16="http://schemas.microsoft.com/office/drawing/2014/main" xmlns="" val="2095010841"/>
                    </a:ext>
                  </a:extLst>
                </a:gridCol>
                <a:gridCol w="4400691">
                  <a:extLst>
                    <a:ext uri="{9D8B030D-6E8A-4147-A177-3AD203B41FA5}">
                      <a16:colId xmlns:a16="http://schemas.microsoft.com/office/drawing/2014/main" xmlns="" val="1309862951"/>
                    </a:ext>
                  </a:extLst>
                </a:gridCol>
                <a:gridCol w="1129174">
                  <a:extLst>
                    <a:ext uri="{9D8B030D-6E8A-4147-A177-3AD203B41FA5}">
                      <a16:colId xmlns:a16="http://schemas.microsoft.com/office/drawing/2014/main" xmlns="" val="2680664406"/>
                    </a:ext>
                  </a:extLst>
                </a:gridCol>
              </a:tblGrid>
              <a:tr h="229091">
                <a:tc>
                  <a:txBody>
                    <a:bodyPr/>
                    <a:lstStyle/>
                    <a:p>
                      <a:pPr algn="ctr" fontAlgn="b"/>
                      <a:r>
                        <a:rPr lang="tr-TR" sz="1400" b="1" u="none" strike="noStrike" dirty="0">
                          <a:effectLst/>
                        </a:rPr>
                        <a:t>Sıra</a:t>
                      </a:r>
                      <a:endParaRPr lang="tr-TR"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tr-TR" sz="1400" b="1" u="none" strike="noStrike" dirty="0">
                          <a:effectLst/>
                        </a:rPr>
                        <a:t>ISIC adı</a:t>
                      </a:r>
                      <a:endParaRPr lang="tr-TR"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tr-TR" sz="1400" b="1" u="none" strike="noStrike" dirty="0">
                          <a:effectLst/>
                        </a:rPr>
                        <a:t>Pay (%)</a:t>
                      </a:r>
                      <a:endParaRPr lang="tr-TR"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2366874539"/>
                  </a:ext>
                </a:extLst>
              </a:tr>
              <a:tr h="229091">
                <a:tc>
                  <a:txBody>
                    <a:bodyPr/>
                    <a:lstStyle/>
                    <a:p>
                      <a:pPr algn="ctr" fontAlgn="b"/>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l" fontAlgn="b"/>
                      <a:r>
                        <a:rPr lang="tr-TR" sz="1400" u="none" strike="noStrike" dirty="0">
                          <a:effectLst/>
                        </a:rPr>
                        <a:t>Başka yerde sınıflandırılmamış kimyasal ürünler</a:t>
                      </a:r>
                      <a:endParaRPr lang="tr-T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b"/>
                      <a:r>
                        <a:rPr lang="tr-TR" sz="1400" u="none" strike="noStrike">
                          <a:effectLst/>
                        </a:rPr>
                        <a:t>17.85</a:t>
                      </a:r>
                      <a:endParaRPr lang="tr-T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xmlns="" val="1518619793"/>
                  </a:ext>
                </a:extLst>
              </a:tr>
              <a:tr h="229091">
                <a:tc>
                  <a:txBody>
                    <a:bodyPr/>
                    <a:lstStyle/>
                    <a:p>
                      <a:pPr algn="ct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Meyveler, sert kabuklular, içecek ve baharat bitkileri</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12.86</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104571622"/>
                  </a:ext>
                </a:extLst>
              </a:tr>
              <a:tr h="229091">
                <a:tc>
                  <a:txBody>
                    <a:bodyPr/>
                    <a:lstStyle/>
                    <a:p>
                      <a:pPr algn="ctr" fontAlgn="b"/>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Taş</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11.00</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2474416765"/>
                  </a:ext>
                </a:extLst>
              </a:tr>
              <a:tr h="229091">
                <a:tc>
                  <a:txBody>
                    <a:bodyPr/>
                    <a:lstStyle/>
                    <a:p>
                      <a:pPr algn="ct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Tank, sarnıç ve metal muhafazalar</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10.01</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645501750"/>
                  </a:ext>
                </a:extLst>
              </a:tr>
              <a:tr h="229091">
                <a:tc>
                  <a:txBody>
                    <a:bodyPr/>
                    <a:lstStyle/>
                    <a:p>
                      <a:pPr algn="ct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Giyim eşyası (kürk hariç)</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8.77</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266651868"/>
                  </a:ext>
                </a:extLst>
              </a:tr>
              <a:tr h="229091">
                <a:tc>
                  <a:txBody>
                    <a:bodyPr/>
                    <a:lstStyle/>
                    <a:p>
                      <a:pPr algn="ct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Halı ve kilim</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6.79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327685332"/>
                  </a:ext>
                </a:extLst>
              </a:tr>
              <a:tr h="229091">
                <a:tc>
                  <a:txBody>
                    <a:bodyPr/>
                    <a:lstStyle/>
                    <a:p>
                      <a:pPr algn="ctr" fontAlgn="b"/>
                      <a:r>
                        <a:rPr lang="tr-TR" sz="1400" u="none" strike="noStrike">
                          <a:effectLst/>
                        </a:rPr>
                        <a:t>7</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Diğer genel amaçlı makineler</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5.25</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989312779"/>
                  </a:ext>
                </a:extLst>
              </a:tr>
              <a:tr h="229091">
                <a:tc>
                  <a:txBody>
                    <a:bodyPr/>
                    <a:lstStyle/>
                    <a:p>
                      <a:pPr algn="ctr" fontAlgn="b"/>
                      <a:r>
                        <a:rPr lang="tr-TR" sz="1400" u="none" strike="noStrike">
                          <a:effectLst/>
                        </a:rPr>
                        <a:t>8</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nn-NO" sz="1400" u="none" strike="noStrike" dirty="0">
                          <a:effectLst/>
                        </a:rPr>
                        <a:t>Tekstil elyafınından iplik ve dokunmuş tekstil</a:t>
                      </a:r>
                      <a:endParaRPr lang="nn-NO"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5.02</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3391265384"/>
                  </a:ext>
                </a:extLst>
              </a:tr>
              <a:tr h="229091">
                <a:tc>
                  <a:txBody>
                    <a:bodyPr/>
                    <a:lstStyle/>
                    <a:p>
                      <a:pPr algn="ct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l" fontAlgn="b"/>
                      <a:r>
                        <a:rPr lang="tr-TR" sz="1400" u="none" strike="noStrike" dirty="0">
                          <a:effectLst/>
                        </a:rPr>
                        <a:t>Kum, kil ve </a:t>
                      </a:r>
                      <a:r>
                        <a:rPr lang="tr-TR" sz="1400" u="none" strike="noStrike" dirty="0" err="1">
                          <a:effectLst/>
                        </a:rPr>
                        <a:t>taşocakçılığı</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tr-TR" sz="1400" u="none" strike="noStrike">
                          <a:effectLst/>
                        </a:rPr>
                        <a:t>4.42</a:t>
                      </a:r>
                      <a:endParaRPr lang="tr-TR" sz="14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291479553"/>
                  </a:ext>
                </a:extLst>
              </a:tr>
              <a:tr h="229091">
                <a:tc>
                  <a:txBody>
                    <a:bodyPr/>
                    <a:lstStyle/>
                    <a:p>
                      <a:pPr algn="ctr" fontAlgn="b"/>
                      <a:r>
                        <a:rPr lang="tr-TR" sz="1400" u="none" strike="noStrike">
                          <a:effectLst/>
                        </a:rPr>
                        <a:t>10</a:t>
                      </a:r>
                      <a:endParaRPr lang="tr-TR" sz="14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tr-TR" sz="1400" u="none" strike="noStrike" dirty="0">
                          <a:effectLst/>
                        </a:rPr>
                        <a:t>Tarım ve orman makineleri</a:t>
                      </a:r>
                      <a:endParaRPr lang="tr-TR"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tr-TR" sz="1400" u="none" strike="noStrike" dirty="0">
                          <a:effectLst/>
                        </a:rPr>
                        <a:t>2.78</a:t>
                      </a:r>
                      <a:endParaRPr lang="tr-TR"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404471956"/>
                  </a:ext>
                </a:extLst>
              </a:tr>
            </a:tbl>
          </a:graphicData>
        </a:graphic>
      </p:graphicFrame>
      <p:sp>
        <p:nvSpPr>
          <p:cNvPr id="10" name="Metin kutusu 9"/>
          <p:cNvSpPr txBox="1"/>
          <p:nvPr/>
        </p:nvSpPr>
        <p:spPr>
          <a:xfrm>
            <a:off x="4780666" y="924397"/>
            <a:ext cx="2641749" cy="369332"/>
          </a:xfrm>
          <a:prstGeom prst="rect">
            <a:avLst/>
          </a:prstGeom>
          <a:noFill/>
        </p:spPr>
        <p:txBody>
          <a:bodyPr wrap="none" rtlCol="0">
            <a:spAutoFit/>
          </a:bodyPr>
          <a:lstStyle/>
          <a:p>
            <a:r>
              <a:rPr lang="tr-TR" b="1" dirty="0" smtClean="0"/>
              <a:t>Isparta’nın İhracatı (2018)</a:t>
            </a:r>
            <a:endParaRPr lang="tr-TR" b="1" dirty="0"/>
          </a:p>
        </p:txBody>
      </p:sp>
    </p:spTree>
    <p:extLst>
      <p:ext uri="{BB962C8B-B14F-4D97-AF65-F5344CB8AC3E}">
        <p14:creationId xmlns:p14="http://schemas.microsoft.com/office/powerpoint/2010/main" val="59618775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37231591"/>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827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Finansal Yapı</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57830316"/>
              </p:ext>
            </p:extLst>
          </p:nvPr>
        </p:nvGraphicFramePr>
        <p:xfrm>
          <a:off x="548639" y="243840"/>
          <a:ext cx="6934201" cy="5593040"/>
        </p:xfrm>
        <a:graphic>
          <a:graphicData uri="http://schemas.openxmlformats.org/drawingml/2006/chart">
            <c:chart xmlns:c="http://schemas.openxmlformats.org/drawingml/2006/chart" xmlns:r="http://schemas.openxmlformats.org/officeDocument/2006/relationships" r:id="rId3"/>
          </a:graphicData>
        </a:graphic>
      </p:graphicFrame>
      <p:sp>
        <p:nvSpPr>
          <p:cNvPr id="5" name="Metin kutusu 4"/>
          <p:cNvSpPr txBox="1"/>
          <p:nvPr/>
        </p:nvSpPr>
        <p:spPr>
          <a:xfrm>
            <a:off x="8001000" y="548681"/>
            <a:ext cx="3951651" cy="3785652"/>
          </a:xfrm>
          <a:prstGeom prst="rect">
            <a:avLst/>
          </a:prstGeom>
          <a:noFill/>
        </p:spPr>
        <p:txBody>
          <a:bodyPr wrap="square" rtlCol="0">
            <a:spAutoFit/>
          </a:bodyPr>
          <a:lstStyle/>
          <a:p>
            <a:pPr algn="just"/>
            <a:r>
              <a:rPr lang="tr-TR" sz="2000" b="1" dirty="0" smtClean="0">
                <a:latin typeface="Arial" panose="020B0604020202020204" pitchFamily="34" charset="0"/>
                <a:cs typeface="Arial" panose="020B0604020202020204" pitchFamily="34" charset="0"/>
              </a:rPr>
              <a:t>2017 senesinde Isparta’da sektörlere göre kredi kullanımının başını  693.668 Bin TL ile Ziraat ve Balıkçılık sektörü çekmekte onu 272.083 Bin  TL ile Toptan Ticaret  ve Komisyonculuk ikinci sırada takip etmektedir. Bu noktada bölgede Ziraat ve Balıkçılık alanında yatırımların baskın olacağını söylemek doğru olabilir.  </a:t>
            </a:r>
          </a:p>
        </p:txBody>
      </p:sp>
    </p:spTree>
    <p:extLst>
      <p:ext uri="{BB962C8B-B14F-4D97-AF65-F5344CB8AC3E}">
        <p14:creationId xmlns:p14="http://schemas.microsoft.com/office/powerpoint/2010/main" val="25515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3430231416"/>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051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Isparta’daki Oda ve Borsalar </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0934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611251160"/>
              </p:ext>
            </p:extLst>
          </p:nvPr>
        </p:nvGraphicFramePr>
        <p:xfrm>
          <a:off x="624841" y="533399"/>
          <a:ext cx="6370320" cy="5501601"/>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7824192" y="980728"/>
            <a:ext cx="3936437" cy="3477875"/>
          </a:xfrm>
          <a:prstGeom prst="rect">
            <a:avLst/>
          </a:prstGeom>
          <a:noFill/>
        </p:spPr>
        <p:txBody>
          <a:bodyPr wrap="square" rtlCol="0">
            <a:spAutoFit/>
          </a:bodyPr>
          <a:lstStyle/>
          <a:p>
            <a:pPr algn="just"/>
            <a:r>
              <a:rPr lang="tr-TR" sz="2000" b="1" dirty="0" smtClean="0">
                <a:latin typeface="Arial" panose="020B0604020202020204" pitchFamily="34" charset="0"/>
                <a:cs typeface="Arial" panose="020B0604020202020204" pitchFamily="34" charset="0"/>
              </a:rPr>
              <a:t>2018 yılında Isparta’da Seçilmiş </a:t>
            </a:r>
            <a:r>
              <a:rPr lang="tr-TR" sz="2000" b="1" dirty="0" err="1" smtClean="0">
                <a:latin typeface="Arial" panose="020B0604020202020204" pitchFamily="34" charset="0"/>
                <a:cs typeface="Arial" panose="020B0604020202020204" pitchFamily="34" charset="0"/>
              </a:rPr>
              <a:t>Sektörel</a:t>
            </a:r>
            <a:r>
              <a:rPr lang="tr-TR" sz="2000" b="1" dirty="0" smtClean="0">
                <a:latin typeface="Arial" panose="020B0604020202020204" pitchFamily="34" charset="0"/>
                <a:cs typeface="Arial" panose="020B0604020202020204" pitchFamily="34" charset="0"/>
              </a:rPr>
              <a:t> Krediler 2017 yılına paralel olarak; Ziraat ve  Balıkçılık birinci sırada yer almakta onu 296.139 Bin TL ile Enerji sektörü takip etmektedir. 2018 senesine kıyasla Toptan Ticaret ve Komisyonculuk sektöründe düşüş göze çarpmaktadır. </a:t>
            </a:r>
          </a:p>
          <a:p>
            <a:pPr algn="just"/>
            <a:r>
              <a:rPr lang="tr-T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881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99160"/>
          </a:xfrm>
        </p:spPr>
        <p:txBody>
          <a:bodyPr>
            <a:normAutofit/>
          </a:bodyPr>
          <a:lstStyle/>
          <a:p>
            <a:pPr algn="just"/>
            <a:r>
              <a:rPr lang="tr-TR" sz="2400" b="1" dirty="0" smtClean="0">
                <a:latin typeface="Arial" panose="020B0604020202020204" pitchFamily="34" charset="0"/>
                <a:cs typeface="Arial" panose="020B0604020202020204" pitchFamily="34" charset="0"/>
              </a:rPr>
              <a:t>Isparta’nın Aylara Göre 2018 Yılı Kamu Bankalarından Almış Olduğu Nakdi Kredi  Miktarı</a:t>
            </a:r>
            <a:endParaRPr lang="tr-TR" sz="24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44676853"/>
              </p:ext>
            </p:extLst>
          </p:nvPr>
        </p:nvGraphicFramePr>
        <p:xfrm>
          <a:off x="533400" y="1645920"/>
          <a:ext cx="6202680" cy="4709160"/>
        </p:xfrm>
        <a:graphic>
          <a:graphicData uri="http://schemas.openxmlformats.org/drawingml/2006/chart">
            <c:chart xmlns:c="http://schemas.openxmlformats.org/drawingml/2006/chart" xmlns:r="http://schemas.openxmlformats.org/officeDocument/2006/relationships" r:id="rId3"/>
          </a:graphicData>
        </a:graphic>
      </p:graphicFrame>
      <p:sp>
        <p:nvSpPr>
          <p:cNvPr id="3" name="Metin kutusu 2"/>
          <p:cNvSpPr txBox="1"/>
          <p:nvPr/>
        </p:nvSpPr>
        <p:spPr>
          <a:xfrm>
            <a:off x="8112224" y="1988840"/>
            <a:ext cx="3840427" cy="2246769"/>
          </a:xfrm>
          <a:prstGeom prst="rect">
            <a:avLst/>
          </a:prstGeom>
          <a:noFill/>
        </p:spPr>
        <p:txBody>
          <a:bodyPr wrap="square" rtlCol="0">
            <a:spAutoFit/>
          </a:bodyPr>
          <a:lstStyle/>
          <a:p>
            <a:pPr algn="just"/>
            <a:r>
              <a:rPr lang="tr-TR" sz="2000" b="1" dirty="0" smtClean="0">
                <a:latin typeface="Times New Roman" panose="02020603050405020304" pitchFamily="18" charset="0"/>
                <a:cs typeface="Times New Roman" panose="02020603050405020304" pitchFamily="18" charset="0"/>
              </a:rPr>
              <a:t>2018 senesinde Isparta’nın Kamu bankalarından almış olduğu kredi miktarı Ocak ayından itibaren artış göstermiştir. Her ne kadar Ağustos-Eylül aylarında bir kırılma yaşansa da düşüş keskin değildir. </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490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97955118"/>
              </p:ext>
            </p:extLst>
          </p:nvPr>
        </p:nvGraphicFramePr>
        <p:xfrm>
          <a:off x="701041" y="868680"/>
          <a:ext cx="5425440" cy="5608320"/>
        </p:xfrm>
        <a:graphic>
          <a:graphicData uri="http://schemas.openxmlformats.org/drawingml/2006/chart">
            <c:chart xmlns:c="http://schemas.openxmlformats.org/drawingml/2006/chart" xmlns:r="http://schemas.openxmlformats.org/officeDocument/2006/relationships" r:id="rId3"/>
          </a:graphicData>
        </a:graphic>
      </p:graphicFrame>
      <p:sp>
        <p:nvSpPr>
          <p:cNvPr id="6" name="Metin kutusu 5"/>
          <p:cNvSpPr txBox="1"/>
          <p:nvPr/>
        </p:nvSpPr>
        <p:spPr>
          <a:xfrm>
            <a:off x="7193281" y="1412776"/>
            <a:ext cx="3991286" cy="1015663"/>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Isparta’da 2018 yılında yapılan karşılıksız çek tutarları aylara göre farklılıklar göstermektedir. </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324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37231591"/>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929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Tarım </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3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1" y="404664"/>
            <a:ext cx="11137236" cy="5328592"/>
          </a:xfrm>
          <a:prstGeom prst="rect">
            <a:avLst/>
          </a:prstGeom>
        </p:spPr>
      </p:pic>
      <p:sp>
        <p:nvSpPr>
          <p:cNvPr id="8" name="Metin kutusu 7"/>
          <p:cNvSpPr txBox="1"/>
          <p:nvPr/>
        </p:nvSpPr>
        <p:spPr>
          <a:xfrm>
            <a:off x="527380" y="5733256"/>
            <a:ext cx="10945215" cy="369332"/>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Isparta ili Türkiye toplam bitkisel üretim değerinin %1’ini karşılıyor</a:t>
            </a:r>
            <a:r>
              <a:rPr lang="tr-TR" b="1" dirty="0" smtClean="0"/>
              <a:t>.</a:t>
            </a:r>
            <a:endParaRPr lang="tr-TR" b="1" dirty="0"/>
          </a:p>
        </p:txBody>
      </p:sp>
      <p:sp>
        <p:nvSpPr>
          <p:cNvPr id="9" name="Metin kutusu 8"/>
          <p:cNvSpPr txBox="1"/>
          <p:nvPr/>
        </p:nvSpPr>
        <p:spPr>
          <a:xfrm>
            <a:off x="527381" y="6381328"/>
            <a:ext cx="10657185" cy="338554"/>
          </a:xfrm>
          <a:prstGeom prst="rect">
            <a:avLst/>
          </a:prstGeom>
          <a:noFill/>
        </p:spPr>
        <p:txBody>
          <a:bodyPr wrap="square" rtlCol="0">
            <a:spAutoFit/>
          </a:bodyPr>
          <a:lstStyle/>
          <a:p>
            <a:r>
              <a:rPr lang="tr-TR" sz="1600" b="1" dirty="0" smtClean="0"/>
              <a:t>Kaynak: </a:t>
            </a:r>
            <a:r>
              <a:rPr lang="tr-TR" sz="1600" dirty="0" smtClean="0"/>
              <a:t>Batı Akdeniz Kalkınma Ajansı: Batı Akdeniz Bölgesi Ekonomik Göstergeler, Nisan 2018</a:t>
            </a:r>
            <a:endParaRPr lang="tr-TR" sz="1600" dirty="0"/>
          </a:p>
        </p:txBody>
      </p:sp>
    </p:spTree>
    <p:extLst>
      <p:ext uri="{BB962C8B-B14F-4D97-AF65-F5344CB8AC3E}">
        <p14:creationId xmlns:p14="http://schemas.microsoft.com/office/powerpoint/2010/main" val="411747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31371" y="5733256"/>
            <a:ext cx="10753195" cy="369332"/>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Isparta ili Batı Akdeniz Bölgesi bitkisel üretim değerinin ise %14’ünü karşılıyor</a:t>
            </a:r>
            <a:r>
              <a:rPr lang="tr-TR" b="1" dirty="0" smtClean="0"/>
              <a:t>.</a:t>
            </a:r>
            <a:endParaRPr lang="tr-TR"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9" y="404664"/>
            <a:ext cx="11233248" cy="5310336"/>
          </a:xfrm>
          <a:prstGeom prst="rect">
            <a:avLst/>
          </a:prstGeom>
        </p:spPr>
      </p:pic>
      <p:sp>
        <p:nvSpPr>
          <p:cNvPr id="8" name="Metin kutusu 7"/>
          <p:cNvSpPr txBox="1"/>
          <p:nvPr/>
        </p:nvSpPr>
        <p:spPr>
          <a:xfrm>
            <a:off x="527381" y="6381328"/>
            <a:ext cx="10657185" cy="338554"/>
          </a:xfrm>
          <a:prstGeom prst="rect">
            <a:avLst/>
          </a:prstGeom>
          <a:noFill/>
        </p:spPr>
        <p:txBody>
          <a:bodyPr wrap="square" rtlCol="0">
            <a:spAutoFit/>
          </a:bodyPr>
          <a:lstStyle/>
          <a:p>
            <a:r>
              <a:rPr lang="tr-TR" sz="1600" b="1" dirty="0" smtClean="0"/>
              <a:t>Kaynak: </a:t>
            </a:r>
            <a:r>
              <a:rPr lang="tr-TR" sz="1600" dirty="0" smtClean="0"/>
              <a:t>Batı Akdeniz Kalkınma Ajansı: Batı Akdeniz Bölgesi Ekonomik Göstergeler, Nisan 2018</a:t>
            </a:r>
            <a:endParaRPr lang="tr-TR" sz="1600" dirty="0"/>
          </a:p>
        </p:txBody>
      </p:sp>
    </p:spTree>
    <p:extLst>
      <p:ext uri="{BB962C8B-B14F-4D97-AF65-F5344CB8AC3E}">
        <p14:creationId xmlns:p14="http://schemas.microsoft.com/office/powerpoint/2010/main" val="1291293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44880"/>
          </a:xfrm>
        </p:spPr>
        <p:txBody>
          <a:bodyPr>
            <a:normAutofit/>
          </a:bodyPr>
          <a:lstStyle/>
          <a:p>
            <a:pPr algn="ctr"/>
            <a:r>
              <a:rPr lang="tr-TR" sz="3600" b="1" dirty="0" smtClean="0">
                <a:latin typeface="Arial" panose="020B0604020202020204" pitchFamily="34" charset="0"/>
                <a:cs typeface="Arial" panose="020B0604020202020204" pitchFamily="34" charset="0"/>
              </a:rPr>
              <a:t>Isparta Tarımının Lider Ürünleri</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005840"/>
            <a:ext cx="12192000" cy="5852160"/>
          </a:xfrm>
        </p:spPr>
        <p:txBody>
          <a:bodyPr>
            <a:normAutofit fontScale="92500" lnSpcReduction="20000"/>
          </a:bodyPr>
          <a:lstStyle/>
          <a:p>
            <a:r>
              <a:rPr lang="tr-TR" b="1" dirty="0" smtClean="0">
                <a:latin typeface="Arial" panose="020B0604020202020204" pitchFamily="34" charset="0"/>
                <a:cs typeface="Arial" panose="020B0604020202020204" pitchFamily="34" charset="0"/>
              </a:rPr>
              <a:t>Isparta ülke ekonomisine katkısı yüksek olan değerli tarım ürünlerine sahiptir.</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Son yıllarda lavanta ve zambak ekimi ve bu ürünlere dayalı sektör hızla gelişmektedir.</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Isparta denildiğinde ilk akla gelen tarım ürünleri;</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Elma</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Gül</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Kiraz</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Lavanta</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Zambak</a:t>
            </a:r>
          </a:p>
          <a:p>
            <a:endParaRPr lang="tr-TR" b="1" dirty="0" smtClean="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4293734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0" y="0"/>
            <a:ext cx="12192000" cy="883920"/>
          </a:xfrm>
        </p:spPr>
        <p:txBody>
          <a:bodyPr>
            <a:normAutofit/>
          </a:bodyPr>
          <a:lstStyle/>
          <a:p>
            <a:pPr algn="ctr"/>
            <a:r>
              <a:rPr lang="tr-TR" sz="3600" b="1" dirty="0" smtClean="0">
                <a:latin typeface="Arial" panose="020B0604020202020204" pitchFamily="34" charset="0"/>
                <a:cs typeface="Arial" panose="020B0604020202020204" pitchFamily="34" charset="0"/>
              </a:rPr>
              <a:t>Lider Tarım Ürünleri: Gül</a:t>
            </a:r>
            <a:endParaRPr lang="tr-TR" sz="3600" b="1" dirty="0">
              <a:latin typeface="Arial" panose="020B0604020202020204" pitchFamily="34" charset="0"/>
              <a:cs typeface="Arial" panose="020B0604020202020204" pitchFamily="34" charset="0"/>
            </a:endParaRPr>
          </a:p>
        </p:txBody>
      </p:sp>
      <p:sp>
        <p:nvSpPr>
          <p:cNvPr id="6" name="Metin Yer Tutucusu 5"/>
          <p:cNvSpPr>
            <a:spLocks noGrp="1"/>
          </p:cNvSpPr>
          <p:nvPr>
            <p:ph type="body" idx="1"/>
          </p:nvPr>
        </p:nvSpPr>
        <p:spPr/>
        <p:txBody>
          <a:bodyPr/>
          <a:lstStyle/>
          <a:p>
            <a:endParaRPr lang="tr-TR" dirty="0"/>
          </a:p>
        </p:txBody>
      </p:sp>
      <p:sp>
        <p:nvSpPr>
          <p:cNvPr id="7" name="Metin Yer Tutucusu 6"/>
          <p:cNvSpPr>
            <a:spLocks noGrp="1"/>
          </p:cNvSpPr>
          <p:nvPr>
            <p:ph type="body" sz="half" idx="3"/>
          </p:nvPr>
        </p:nvSpPr>
        <p:spPr/>
        <p:txBody>
          <a:bodyPr/>
          <a:lstStyle/>
          <a:p>
            <a:endParaRPr lang="tr-TR"/>
          </a:p>
        </p:txBody>
      </p:sp>
      <p:pic>
        <p:nvPicPr>
          <p:cNvPr id="4" name="İçerik Yer Tutucusu 3"/>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98120" y="1554480"/>
            <a:ext cx="5897880" cy="4806633"/>
          </a:xfrm>
        </p:spPr>
      </p:pic>
      <p:pic>
        <p:nvPicPr>
          <p:cNvPr id="9" name="İçerik Yer Tutucusu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92838" y="1584960"/>
            <a:ext cx="5587682" cy="4770119"/>
          </a:xfrm>
        </p:spPr>
      </p:pic>
    </p:spTree>
    <p:extLst>
      <p:ext uri="{BB962C8B-B14F-4D97-AF65-F5344CB8AC3E}">
        <p14:creationId xmlns:p14="http://schemas.microsoft.com/office/powerpoint/2010/main" val="1610976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09600" y="0"/>
            <a:ext cx="10972800" cy="1127760"/>
          </a:xfrm>
        </p:spPr>
        <p:txBody>
          <a:bodyPr>
            <a:normAutofit/>
          </a:bodyPr>
          <a:lstStyle/>
          <a:p>
            <a:pPr algn="ctr"/>
            <a:r>
              <a:rPr lang="tr-TR" sz="3600" b="1" dirty="0">
                <a:latin typeface="Arial" panose="020B0604020202020204" pitchFamily="34" charset="0"/>
                <a:cs typeface="Arial" panose="020B0604020202020204" pitchFamily="34" charset="0"/>
              </a:rPr>
              <a:t>Lider Tarım </a:t>
            </a:r>
            <a:r>
              <a:rPr lang="tr-TR" sz="3600" b="1" dirty="0" smtClean="0">
                <a:latin typeface="Arial" panose="020B0604020202020204" pitchFamily="34" charset="0"/>
                <a:cs typeface="Arial" panose="020B0604020202020204" pitchFamily="34" charset="0"/>
              </a:rPr>
              <a:t>Ürünleri: Elma</a:t>
            </a:r>
            <a:endParaRPr lang="tr-TR" sz="3600" dirty="0"/>
          </a:p>
        </p:txBody>
      </p:sp>
      <p:sp>
        <p:nvSpPr>
          <p:cNvPr id="5" name="Metin Yer Tutucusu 4"/>
          <p:cNvSpPr>
            <a:spLocks noGrp="1"/>
          </p:cNvSpPr>
          <p:nvPr>
            <p:ph type="body" idx="1"/>
          </p:nvPr>
        </p:nvSpPr>
        <p:spPr/>
        <p:txBody>
          <a:bodyPr/>
          <a:lstStyle/>
          <a:p>
            <a:endParaRPr lang="tr-TR"/>
          </a:p>
        </p:txBody>
      </p:sp>
      <p:sp>
        <p:nvSpPr>
          <p:cNvPr id="7" name="Metin Yer Tutucusu 6"/>
          <p:cNvSpPr>
            <a:spLocks noGrp="1"/>
          </p:cNvSpPr>
          <p:nvPr>
            <p:ph type="body" sz="half" idx="3"/>
          </p:nvPr>
        </p:nvSpPr>
        <p:spPr/>
        <p:txBody>
          <a:bodyPr/>
          <a:lstStyle/>
          <a:p>
            <a:endParaRPr lang="tr-TR"/>
          </a:p>
        </p:txBody>
      </p:sp>
      <p:pic>
        <p:nvPicPr>
          <p:cNvPr id="10" name="İçerik Yer Tutucusu 3"/>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82880" y="1828800"/>
            <a:ext cx="5974080" cy="4785360"/>
          </a:xfrm>
        </p:spPr>
      </p:pic>
      <p:pic>
        <p:nvPicPr>
          <p:cNvPr id="12" name="İçerik Yer Tutucusu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56960" y="1828800"/>
            <a:ext cx="5836920" cy="4815840"/>
          </a:xfrm>
        </p:spPr>
      </p:pic>
    </p:spTree>
    <p:extLst>
      <p:ext uri="{BB962C8B-B14F-4D97-AF65-F5344CB8AC3E}">
        <p14:creationId xmlns:p14="http://schemas.microsoft.com/office/powerpoint/2010/main" val="2183854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68680"/>
          </a:xfrm>
        </p:spPr>
        <p:txBody>
          <a:bodyPr>
            <a:normAutofit/>
          </a:bodyPr>
          <a:lstStyle/>
          <a:p>
            <a:pPr algn="ctr"/>
            <a:r>
              <a:rPr lang="tr-TR" sz="3600" b="1" dirty="0">
                <a:latin typeface="Arial" panose="020B0604020202020204" pitchFamily="34" charset="0"/>
                <a:cs typeface="Arial" panose="020B0604020202020204" pitchFamily="34" charset="0"/>
              </a:rPr>
              <a:t>Lider Tarım Ürünleri: </a:t>
            </a:r>
            <a:r>
              <a:rPr lang="tr-TR" sz="3600" b="1" dirty="0" smtClean="0">
                <a:latin typeface="Arial" panose="020B0604020202020204" pitchFamily="34" charset="0"/>
                <a:cs typeface="Arial" panose="020B0604020202020204" pitchFamily="34" charset="0"/>
              </a:rPr>
              <a:t>Kiraz</a:t>
            </a:r>
            <a:endParaRPr lang="tr-TR" sz="3600" dirty="0"/>
          </a:p>
        </p:txBody>
      </p:sp>
      <p:sp>
        <p:nvSpPr>
          <p:cNvPr id="3" name="Metin Yer Tutucusu 2"/>
          <p:cNvSpPr>
            <a:spLocks noGrp="1"/>
          </p:cNvSpPr>
          <p:nvPr>
            <p:ph type="body" idx="1"/>
          </p:nvPr>
        </p:nvSpPr>
        <p:spPr/>
        <p:txBody>
          <a:bodyPr/>
          <a:lstStyle/>
          <a:p>
            <a:endParaRPr lang="tr-TR"/>
          </a:p>
        </p:txBody>
      </p:sp>
      <p:sp>
        <p:nvSpPr>
          <p:cNvPr id="4" name="Metin Yer Tutucusu 3"/>
          <p:cNvSpPr>
            <a:spLocks noGrp="1"/>
          </p:cNvSpPr>
          <p:nvPr>
            <p:ph type="body" sz="half" idx="3"/>
          </p:nvPr>
        </p:nvSpPr>
        <p:spPr/>
        <p:txBody>
          <a:bodyPr/>
          <a:lstStyle/>
          <a:p>
            <a:endParaRPr lang="tr-TR"/>
          </a:p>
        </p:txBody>
      </p:sp>
      <p:pic>
        <p:nvPicPr>
          <p:cNvPr id="7" name="İçerik Yer Tutucusu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22238" y="1767840"/>
            <a:ext cx="5873750" cy="4480559"/>
          </a:xfrm>
        </p:spPr>
      </p:pic>
      <p:pic>
        <p:nvPicPr>
          <p:cNvPr id="10" name="İçerik Yer Tutucusu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92838" y="1828800"/>
            <a:ext cx="5389562" cy="4403780"/>
          </a:xfrm>
        </p:spPr>
      </p:pic>
    </p:spTree>
    <p:extLst>
      <p:ext uri="{BB962C8B-B14F-4D97-AF65-F5344CB8AC3E}">
        <p14:creationId xmlns:p14="http://schemas.microsoft.com/office/powerpoint/2010/main" val="361577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1082041"/>
          </a:xfrm>
        </p:spPr>
        <p:txBody>
          <a:bodyPr/>
          <a:lstStyle/>
          <a:p>
            <a:pPr algn="ctr"/>
            <a:r>
              <a:rPr lang="tr-TR" b="1" dirty="0" smtClean="0"/>
              <a:t>Isparta’daki Oda </a:t>
            </a:r>
            <a:r>
              <a:rPr lang="tr-TR" b="1" dirty="0"/>
              <a:t>v</a:t>
            </a:r>
            <a:r>
              <a:rPr lang="tr-TR" b="1" dirty="0" smtClean="0"/>
              <a:t>e Borsalar</a:t>
            </a:r>
            <a:endParaRPr lang="tr-TR" b="1" dirty="0"/>
          </a:p>
        </p:txBody>
      </p:sp>
      <p:sp>
        <p:nvSpPr>
          <p:cNvPr id="3" name="İçerik Yer Tutucusu 2"/>
          <p:cNvSpPr>
            <a:spLocks noGrp="1"/>
          </p:cNvSpPr>
          <p:nvPr>
            <p:ph idx="1"/>
          </p:nvPr>
        </p:nvSpPr>
        <p:spPr>
          <a:xfrm>
            <a:off x="0" y="1051560"/>
            <a:ext cx="12192000" cy="5806440"/>
          </a:xfrm>
        </p:spPr>
        <p:txBody>
          <a:bodyPr>
            <a:normAutofit/>
          </a:bodyPr>
          <a:lstStyle/>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Isparta’da 2 ticaret ve sanayi odası ve 1 ticaret borsası bulunmaktadır: </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Isparta Ticaret ve Sanayi Odası</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Yalvaç </a:t>
            </a:r>
            <a:r>
              <a:rPr lang="tr-TR" sz="2400" b="1" dirty="0">
                <a:latin typeface="Arial" panose="020B0604020202020204" pitchFamily="34" charset="0"/>
                <a:cs typeface="Arial" panose="020B0604020202020204" pitchFamily="34" charset="0"/>
              </a:rPr>
              <a:t>Ticaret </a:t>
            </a:r>
            <a:r>
              <a:rPr lang="tr-TR" sz="2400" b="1" dirty="0" smtClean="0">
                <a:latin typeface="Arial" panose="020B0604020202020204" pitchFamily="34" charset="0"/>
                <a:cs typeface="Arial" panose="020B0604020202020204" pitchFamily="34" charset="0"/>
              </a:rPr>
              <a:t>ve Sanayi Odası</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Isparta Ticaret Borsası</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430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p:cNvSpPr>
            <a:spLocks noGrp="1"/>
          </p:cNvSpPr>
          <p:nvPr>
            <p:ph type="title"/>
          </p:nvPr>
        </p:nvSpPr>
        <p:spPr>
          <a:xfrm>
            <a:off x="0" y="0"/>
            <a:ext cx="12192000" cy="822960"/>
          </a:xfrm>
        </p:spPr>
        <p:txBody>
          <a:bodyPr>
            <a:normAutofit/>
          </a:bodyPr>
          <a:lstStyle/>
          <a:p>
            <a:pPr algn="ctr"/>
            <a:r>
              <a:rPr lang="tr-TR" sz="3600" b="1" dirty="0">
                <a:latin typeface="Arial" panose="020B0604020202020204" pitchFamily="34" charset="0"/>
                <a:cs typeface="Arial" panose="020B0604020202020204" pitchFamily="34" charset="0"/>
              </a:rPr>
              <a:t>Lider Tarım </a:t>
            </a:r>
            <a:r>
              <a:rPr lang="tr-TR" sz="3600" b="1" dirty="0" smtClean="0">
                <a:latin typeface="Arial" panose="020B0604020202020204" pitchFamily="34" charset="0"/>
                <a:cs typeface="Arial" panose="020B0604020202020204" pitchFamily="34" charset="0"/>
              </a:rPr>
              <a:t>Ürünleri: Lavanta</a:t>
            </a:r>
            <a:endParaRPr lang="tr-TR" sz="3600" dirty="0"/>
          </a:p>
        </p:txBody>
      </p:sp>
      <p:pic>
        <p:nvPicPr>
          <p:cNvPr id="16" name="İçerik Yer Tutucusu 1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645920"/>
            <a:ext cx="5842000" cy="4876800"/>
          </a:xfrm>
        </p:spPr>
      </p:pic>
      <p:pic>
        <p:nvPicPr>
          <p:cNvPr id="17" name="İçerik Yer Tutucusu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45920"/>
            <a:ext cx="5842000" cy="4876800"/>
          </a:xfrm>
        </p:spPr>
      </p:pic>
    </p:spTree>
    <p:extLst>
      <p:ext uri="{BB962C8B-B14F-4D97-AF65-F5344CB8AC3E}">
        <p14:creationId xmlns:p14="http://schemas.microsoft.com/office/powerpoint/2010/main" val="2968604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0"/>
            <a:ext cx="10972800" cy="1051560"/>
          </a:xfrm>
        </p:spPr>
        <p:txBody>
          <a:bodyPr/>
          <a:lstStyle/>
          <a:p>
            <a:r>
              <a:rPr lang="tr-TR" sz="5400" b="1" dirty="0">
                <a:latin typeface="Arial" panose="020B0604020202020204" pitchFamily="34" charset="0"/>
                <a:cs typeface="Arial" panose="020B0604020202020204" pitchFamily="34" charset="0"/>
              </a:rPr>
              <a:t>Lider Tarım Ürünleri: </a:t>
            </a:r>
            <a:r>
              <a:rPr lang="tr-TR" sz="5400" b="1" dirty="0" smtClean="0">
                <a:latin typeface="Arial" panose="020B0604020202020204" pitchFamily="34" charset="0"/>
                <a:cs typeface="Arial" panose="020B0604020202020204" pitchFamily="34" charset="0"/>
              </a:rPr>
              <a:t>Zambak</a:t>
            </a:r>
            <a:endParaRPr lang="tr-TR" dirty="0"/>
          </a:p>
        </p:txBody>
      </p:sp>
      <p:pic>
        <p:nvPicPr>
          <p:cNvPr id="6" name="İçerik Yer Tutucus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 y="1463040"/>
            <a:ext cx="5887720" cy="5242559"/>
          </a:xfrm>
        </p:spPr>
      </p:pic>
      <p:pic>
        <p:nvPicPr>
          <p:cNvPr id="8" name="İçerik Yer Tutucus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1720" y="1463040"/>
            <a:ext cx="5760719" cy="5227320"/>
          </a:xfrm>
        </p:spPr>
      </p:pic>
    </p:spTree>
    <p:extLst>
      <p:ext uri="{BB962C8B-B14F-4D97-AF65-F5344CB8AC3E}">
        <p14:creationId xmlns:p14="http://schemas.microsoft.com/office/powerpoint/2010/main" val="1686703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04664"/>
            <a:ext cx="12192000" cy="6315217"/>
          </a:xfrm>
        </p:spPr>
        <p:txBody>
          <a:bodyPr>
            <a:normAutofit/>
          </a:bodyPr>
          <a:lstStyle/>
          <a:p>
            <a:pPr marL="0" indent="0">
              <a:buNone/>
            </a:pPr>
            <a:r>
              <a:rPr lang="tr-TR" b="1" dirty="0" smtClean="0">
                <a:latin typeface="Arial" panose="020B0604020202020204" pitchFamily="34" charset="0"/>
                <a:cs typeface="Arial" panose="020B0604020202020204" pitchFamily="34" charset="0"/>
              </a:rPr>
              <a:t>Isparta’nın sahip olduğu tarımsal değerler (2018):</a:t>
            </a:r>
          </a:p>
          <a:p>
            <a:pPr marL="0" indent="0">
              <a:buNone/>
            </a:pPr>
            <a:endParaRPr lang="tr-TR" sz="24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latin typeface="Arial" panose="020B0604020202020204" pitchFamily="34" charset="0"/>
                <a:cs typeface="Arial" panose="020B0604020202020204" pitchFamily="34" charset="0"/>
              </a:rPr>
              <a:t>Isparta’da 2018 yılında 161.453 hektarlık tarım alanı işlenmiştir.</a:t>
            </a:r>
          </a:p>
          <a:p>
            <a:pPr>
              <a:buFont typeface="Wingdings" panose="05000000000000000000" pitchFamily="2" charset="2"/>
              <a:buChar char="Ø"/>
            </a:pPr>
            <a:endParaRPr lang="tr-TR" sz="24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a:latin typeface="Arial" panose="020B0604020202020204" pitchFamily="34" charset="0"/>
                <a:cs typeface="Arial" panose="020B0604020202020204" pitchFamily="34" charset="0"/>
              </a:rPr>
              <a:t>T</a:t>
            </a:r>
            <a:r>
              <a:rPr lang="tr-TR" sz="2400" b="1" dirty="0" smtClean="0">
                <a:latin typeface="Arial" panose="020B0604020202020204" pitchFamily="34" charset="0"/>
                <a:cs typeface="Arial" panose="020B0604020202020204" pitchFamily="34" charset="0"/>
              </a:rPr>
              <a:t>oplam tarımsal üretim değeri 3.709.553 bin TL’dir.</a:t>
            </a:r>
          </a:p>
          <a:p>
            <a:pPr>
              <a:buFont typeface="Wingdings" panose="05000000000000000000" pitchFamily="2" charset="2"/>
              <a:buChar char="Ø"/>
            </a:pPr>
            <a:endParaRPr lang="tr-TR" sz="24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a:latin typeface="Arial" panose="020B0604020202020204" pitchFamily="34" charset="0"/>
                <a:cs typeface="Arial" panose="020B0604020202020204" pitchFamily="34" charset="0"/>
              </a:rPr>
              <a:t>B</a:t>
            </a:r>
            <a:r>
              <a:rPr lang="tr-TR" sz="2400" b="1" dirty="0" smtClean="0">
                <a:latin typeface="Arial" panose="020B0604020202020204" pitchFamily="34" charset="0"/>
                <a:cs typeface="Arial" panose="020B0604020202020204" pitchFamily="34" charset="0"/>
              </a:rPr>
              <a:t>itkisel üretim değeri ise 2.187.795 bin TL’dir.</a:t>
            </a:r>
          </a:p>
          <a:p>
            <a:pPr>
              <a:buFont typeface="Wingdings" panose="05000000000000000000" pitchFamily="2" charset="2"/>
              <a:buChar char="Ø"/>
            </a:pPr>
            <a:endParaRPr lang="tr-TR" sz="24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latin typeface="Arial" panose="020B0604020202020204" pitchFamily="34" charset="0"/>
                <a:cs typeface="Arial" panose="020B0604020202020204" pitchFamily="34" charset="0"/>
              </a:rPr>
              <a:t>Kişi başına tarımsal üretim değeri ise 8.404 TL’dir.</a:t>
            </a:r>
          </a:p>
          <a:p>
            <a:pPr>
              <a:buFont typeface="Wingdings" panose="05000000000000000000" pitchFamily="2" charset="2"/>
              <a:buChar char="Ø"/>
            </a:pPr>
            <a:endParaRPr lang="tr-TR" sz="24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latin typeface="Arial" panose="020B0604020202020204" pitchFamily="34" charset="0"/>
                <a:cs typeface="Arial" panose="020B0604020202020204" pitchFamily="34" charset="0"/>
              </a:rPr>
              <a:t>Tahıllar ve diğer bitkisel ürünlerin üretim miktarı ise 676.331 tondur.</a:t>
            </a:r>
          </a:p>
          <a:p>
            <a:pPr>
              <a:buFont typeface="Wingdings" panose="05000000000000000000" pitchFamily="2" charset="2"/>
              <a:buChar char="Ø"/>
            </a:pPr>
            <a:endParaRPr lang="tr-TR" sz="24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latin typeface="Arial" panose="020B0604020202020204" pitchFamily="34" charset="0"/>
                <a:cs typeface="Arial" panose="020B0604020202020204" pitchFamily="34" charset="0"/>
              </a:rPr>
              <a:t>Örtü altı sebze ve meyve üretim miktarı ise 52.135 tondur.</a:t>
            </a:r>
          </a:p>
          <a:p>
            <a:pPr marL="0" indent="0">
              <a:buNone/>
            </a:pPr>
            <a:endParaRPr lang="tr-TR" sz="2800" dirty="0" smtClean="0"/>
          </a:p>
        </p:txBody>
      </p:sp>
    </p:spTree>
    <p:extLst>
      <p:ext uri="{BB962C8B-B14F-4D97-AF65-F5344CB8AC3E}">
        <p14:creationId xmlns:p14="http://schemas.microsoft.com/office/powerpoint/2010/main" val="25481110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4665"/>
            <a:ext cx="12192000" cy="4896544"/>
          </a:xfrm>
        </p:spPr>
      </p:pic>
      <p:sp>
        <p:nvSpPr>
          <p:cNvPr id="5" name="Dikdörtgen 4"/>
          <p:cNvSpPr/>
          <p:nvPr/>
        </p:nvSpPr>
        <p:spPr>
          <a:xfrm>
            <a:off x="143339" y="6443994"/>
            <a:ext cx="11425269" cy="338554"/>
          </a:xfrm>
          <a:prstGeom prst="rect">
            <a:avLst/>
          </a:prstGeom>
        </p:spPr>
        <p:txBody>
          <a:bodyPr wrap="square">
            <a:spAutoFit/>
          </a:bodyPr>
          <a:lstStyle/>
          <a:p>
            <a:r>
              <a:rPr lang="tr-TR" sz="1600" b="1" dirty="0"/>
              <a:t>Kaynak: </a:t>
            </a:r>
            <a:r>
              <a:rPr lang="tr-TR" sz="1600" dirty="0"/>
              <a:t>Batı Akdeniz Kalkınma Ajansı: Batı Akdeniz Bölgesi Ekonomik Göstergeler, Nisan 2018</a:t>
            </a:r>
          </a:p>
        </p:txBody>
      </p:sp>
      <p:sp>
        <p:nvSpPr>
          <p:cNvPr id="6" name="Metin kutusu 5"/>
          <p:cNvSpPr txBox="1"/>
          <p:nvPr/>
        </p:nvSpPr>
        <p:spPr>
          <a:xfrm>
            <a:off x="143339" y="5520664"/>
            <a:ext cx="11713301" cy="923330"/>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Isparta ilinin yağlık Gül üretiminin Türkiye toplam üretimi içindeki oranı %90’dan fazla..</a:t>
            </a:r>
          </a:p>
          <a:p>
            <a:r>
              <a:rPr lang="tr-TR" b="1" dirty="0" smtClean="0">
                <a:latin typeface="Arial" panose="020B0604020202020204" pitchFamily="34" charset="0"/>
                <a:cs typeface="Arial" panose="020B0604020202020204" pitchFamily="34" charset="0"/>
              </a:rPr>
              <a:t>Lavanta üretimi ise %60’dan fazla..</a:t>
            </a:r>
          </a:p>
          <a:p>
            <a:r>
              <a:rPr lang="tr-TR" b="1" dirty="0" smtClean="0">
                <a:latin typeface="Arial" panose="020B0604020202020204" pitchFamily="34" charset="0"/>
                <a:cs typeface="Arial" panose="020B0604020202020204" pitchFamily="34" charset="0"/>
              </a:rPr>
              <a:t>Ayrıca elma üretimi de önemli bir paya sahip. </a:t>
            </a: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885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04665"/>
            <a:ext cx="12192000" cy="4680520"/>
          </a:xfrm>
        </p:spPr>
      </p:pic>
    </p:spTree>
    <p:extLst>
      <p:ext uri="{BB962C8B-B14F-4D97-AF65-F5344CB8AC3E}">
        <p14:creationId xmlns:p14="http://schemas.microsoft.com/office/powerpoint/2010/main" val="17958149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37231591"/>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1032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Turizm </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3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3789040"/>
            <a:ext cx="11952651" cy="1015663"/>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smtClean="0">
                <a:latin typeface="Arial" panose="020B0604020202020204" pitchFamily="34" charset="0"/>
                <a:cs typeface="Arial" panose="020B0604020202020204" pitchFamily="34" charset="0"/>
              </a:rPr>
              <a:t>2018 verilerine göre Isparta’ya  toplam geliş sayısı 43.556 kişi.</a:t>
            </a:r>
          </a:p>
          <a:p>
            <a:pPr marL="285750" indent="-285750">
              <a:buFont typeface="Wingdings" panose="05000000000000000000" pitchFamily="2" charset="2"/>
              <a:buChar char="Ø"/>
            </a:pPr>
            <a:r>
              <a:rPr lang="tr-TR" sz="2000" b="1" dirty="0" smtClean="0">
                <a:latin typeface="Arial" panose="020B0604020202020204" pitchFamily="34" charset="0"/>
                <a:cs typeface="Arial" panose="020B0604020202020204" pitchFamily="34" charset="0"/>
              </a:rPr>
              <a:t>Aynı yıl verilerine göre yabancı geliş sayısı 42.071 kişi.</a:t>
            </a:r>
          </a:p>
          <a:p>
            <a:pPr marL="285750" indent="-285750">
              <a:buFont typeface="Wingdings" panose="05000000000000000000" pitchFamily="2" charset="2"/>
              <a:buChar char="Ø"/>
            </a:pPr>
            <a:r>
              <a:rPr lang="tr-TR" sz="2000" b="1" dirty="0" smtClean="0">
                <a:latin typeface="Arial" panose="020B0604020202020204" pitchFamily="34" charset="0"/>
                <a:cs typeface="Arial" panose="020B0604020202020204" pitchFamily="34" charset="0"/>
              </a:rPr>
              <a:t>2018 yılında toplam geceleme sayısı 454.929 iken yabancı geceleme sayısı ise 15.298’dir.</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692696"/>
            <a:ext cx="10657184" cy="2952328"/>
          </a:xfrm>
          <a:prstGeom prst="rect">
            <a:avLst/>
          </a:prstGeom>
        </p:spPr>
      </p:pic>
    </p:spTree>
    <p:extLst>
      <p:ext uri="{BB962C8B-B14F-4D97-AF65-F5344CB8AC3E}">
        <p14:creationId xmlns:p14="http://schemas.microsoft.com/office/powerpoint/2010/main" val="1022088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44528945"/>
              </p:ext>
            </p:extLst>
          </p:nvPr>
        </p:nvGraphicFramePr>
        <p:xfrm>
          <a:off x="152400" y="620687"/>
          <a:ext cx="12039600" cy="5688631"/>
        </p:xfrm>
        <a:graphic>
          <a:graphicData uri="http://schemas.openxmlformats.org/drawingml/2006/table">
            <a:tbl>
              <a:tblPr/>
              <a:tblGrid>
                <a:gridCol w="1448281"/>
                <a:gridCol w="10591319"/>
              </a:tblGrid>
              <a:tr h="265514">
                <a:tc>
                  <a:txBody>
                    <a:bodyPr/>
                    <a:lstStyle/>
                    <a:p>
                      <a:pPr algn="just"/>
                      <a:r>
                        <a:rPr lang="tr-TR" sz="1400" b="1" i="0" dirty="0">
                          <a:solidFill>
                            <a:srgbClr val="2B2B2B"/>
                          </a:solidFill>
                          <a:effectLst/>
                          <a:latin typeface="Arial" panose="020B0604020202020204" pitchFamily="34" charset="0"/>
                          <a:cs typeface="Arial" panose="020B0604020202020204" pitchFamily="34" charset="0"/>
                        </a:rPr>
                        <a:t>İlçe Adı</a:t>
                      </a:r>
                      <a:endParaRPr lang="tr-TR" sz="1400" b="1" dirty="0">
                        <a:solidFill>
                          <a:srgbClr val="2B2B2B"/>
                        </a:solidFill>
                        <a:effectLst/>
                        <a:latin typeface="Arial" panose="020B0604020202020204" pitchFamily="34" charset="0"/>
                        <a:cs typeface="Arial" panose="020B0604020202020204" pitchFamily="34" charset="0"/>
                      </a:endParaRPr>
                    </a:p>
                  </a:txBody>
                  <a:tcPr marL="0" marR="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i="0" dirty="0">
                          <a:solidFill>
                            <a:srgbClr val="2B2B2B"/>
                          </a:solidFill>
                          <a:effectLst/>
                          <a:latin typeface="Arial" panose="020B0604020202020204" pitchFamily="34" charset="0"/>
                          <a:cs typeface="Arial" panose="020B0604020202020204" pitchFamily="34" charset="0"/>
                        </a:rPr>
                        <a:t>Tarihi Değerler</a:t>
                      </a:r>
                      <a:endParaRPr lang="tr-TR" sz="1400" b="1" dirty="0">
                        <a:solidFill>
                          <a:srgbClr val="2B2B2B"/>
                        </a:solidFill>
                        <a:effectLst/>
                        <a:latin typeface="Arial" panose="020B0604020202020204" pitchFamily="34" charset="0"/>
                        <a:cs typeface="Arial" panose="020B0604020202020204" pitchFamily="34" charset="0"/>
                      </a:endParaRPr>
                    </a:p>
                  </a:txBody>
                  <a:tcPr marL="0" marR="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03611">
                <a:tc>
                  <a:txBody>
                    <a:bodyPr/>
                    <a:lstStyle/>
                    <a:p>
                      <a:pPr algn="just"/>
                      <a:r>
                        <a:rPr lang="tr-TR" sz="1400" b="1">
                          <a:solidFill>
                            <a:srgbClr val="2B2B2B"/>
                          </a:solidFill>
                          <a:effectLst/>
                          <a:latin typeface="Arial" panose="020B0604020202020204" pitchFamily="34" charset="0"/>
                          <a:cs typeface="Arial" panose="020B0604020202020204" pitchFamily="34" charset="0"/>
                        </a:rPr>
                        <a:t>Merkez İlçe</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dirty="0">
                          <a:solidFill>
                            <a:srgbClr val="2B2B2B"/>
                          </a:solidFill>
                          <a:effectLst/>
                          <a:latin typeface="Arial" panose="020B0604020202020204" pitchFamily="34" charset="0"/>
                          <a:cs typeface="Arial" panose="020B0604020202020204" pitchFamily="34" charset="0"/>
                        </a:rPr>
                        <a:t>Isparta Müzesi, </a:t>
                      </a:r>
                      <a:r>
                        <a:rPr lang="tr-TR" sz="1400" b="1" dirty="0" err="1">
                          <a:solidFill>
                            <a:srgbClr val="2B2B2B"/>
                          </a:solidFill>
                          <a:effectLst/>
                          <a:latin typeface="Arial" panose="020B0604020202020204" pitchFamily="34" charset="0"/>
                          <a:cs typeface="Arial" panose="020B0604020202020204" pitchFamily="34" charset="0"/>
                        </a:rPr>
                        <a:t>Kutlubey</a:t>
                      </a:r>
                      <a:r>
                        <a:rPr lang="tr-TR" sz="1400" b="1" dirty="0">
                          <a:solidFill>
                            <a:srgbClr val="2B2B2B"/>
                          </a:solidFill>
                          <a:effectLst/>
                          <a:latin typeface="Arial" panose="020B0604020202020204" pitchFamily="34" charset="0"/>
                          <a:cs typeface="Arial" panose="020B0604020202020204" pitchFamily="34" charset="0"/>
                        </a:rPr>
                        <a:t> (Ulu) Camii, Abdi Paşa (Kavaklı) Camii, Hacı Abdi (İplikçi) Camii, Firdevs Paşa (Mimar Sinan) Camii, Aya </a:t>
                      </a:r>
                      <a:r>
                        <a:rPr lang="tr-TR" sz="1400" b="1" dirty="0" err="1">
                          <a:solidFill>
                            <a:srgbClr val="2B2B2B"/>
                          </a:solidFill>
                          <a:effectLst/>
                          <a:latin typeface="Arial" panose="020B0604020202020204" pitchFamily="34" charset="0"/>
                          <a:cs typeface="Arial" panose="020B0604020202020204" pitchFamily="34" charset="0"/>
                        </a:rPr>
                        <a:t>Baniya</a:t>
                      </a:r>
                      <a:r>
                        <a:rPr lang="tr-TR" sz="1400" b="1" dirty="0">
                          <a:solidFill>
                            <a:srgbClr val="2B2B2B"/>
                          </a:solidFill>
                          <a:effectLst/>
                          <a:latin typeface="Arial" panose="020B0604020202020204" pitchFamily="34" charset="0"/>
                          <a:cs typeface="Arial" panose="020B0604020202020204" pitchFamily="34" charset="0"/>
                        </a:rPr>
                        <a:t> Kilisesi, Aya Yorgi Kilisesi, Türbeler, Bedesten, Tarihi Isparta Evleri, </a:t>
                      </a:r>
                      <a:r>
                        <a:rPr lang="tr-TR" sz="1400" b="1" dirty="0" err="1">
                          <a:solidFill>
                            <a:srgbClr val="2B2B2B"/>
                          </a:solidFill>
                          <a:effectLst/>
                          <a:latin typeface="Arial" panose="020B0604020202020204" pitchFamily="34" charset="0"/>
                          <a:cs typeface="Arial" panose="020B0604020202020204" pitchFamily="34" charset="0"/>
                        </a:rPr>
                        <a:t>Kapıkaya</a:t>
                      </a:r>
                      <a:r>
                        <a:rPr lang="tr-TR" sz="1400" b="1" dirty="0">
                          <a:solidFill>
                            <a:srgbClr val="2B2B2B"/>
                          </a:solidFill>
                          <a:effectLst/>
                          <a:latin typeface="Arial" panose="020B0604020202020204" pitchFamily="34" charset="0"/>
                          <a:cs typeface="Arial" panose="020B0604020202020204" pitchFamily="34" charset="0"/>
                        </a:rPr>
                        <a:t> Harabesi, Hamamlar</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4562">
                <a:tc>
                  <a:txBody>
                    <a:bodyPr/>
                    <a:lstStyle/>
                    <a:p>
                      <a:pPr algn="just"/>
                      <a:r>
                        <a:rPr lang="tr-TR" sz="1400" b="1" dirty="0">
                          <a:solidFill>
                            <a:srgbClr val="2B2B2B"/>
                          </a:solidFill>
                          <a:effectLst/>
                          <a:latin typeface="Arial" panose="020B0604020202020204" pitchFamily="34" charset="0"/>
                          <a:cs typeface="Arial" panose="020B0604020202020204" pitchFamily="34" charset="0"/>
                        </a:rPr>
                        <a:t>Aksu</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a:solidFill>
                            <a:srgbClr val="2B2B2B"/>
                          </a:solidFill>
                          <a:effectLst/>
                          <a:latin typeface="Arial" panose="020B0604020202020204" pitchFamily="34" charset="0"/>
                          <a:cs typeface="Arial" panose="020B0604020202020204" pitchFamily="34" charset="0"/>
                        </a:rPr>
                        <a:t>Eurymedon Açık Hava Tapınağı (Zindan Mağarası, Roma Köprüsü, Tymbriada ve Tynada Ören Yerleri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4562">
                <a:tc>
                  <a:txBody>
                    <a:bodyPr/>
                    <a:lstStyle/>
                    <a:p>
                      <a:pPr algn="just"/>
                      <a:r>
                        <a:rPr lang="tr-TR" sz="1400" b="1">
                          <a:solidFill>
                            <a:srgbClr val="2B2B2B"/>
                          </a:solidFill>
                          <a:effectLst/>
                          <a:latin typeface="Arial" panose="020B0604020202020204" pitchFamily="34" charset="0"/>
                          <a:cs typeface="Arial" panose="020B0604020202020204" pitchFamily="34" charset="0"/>
                        </a:rPr>
                        <a:t>Atabey</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a:solidFill>
                            <a:srgbClr val="2B2B2B"/>
                          </a:solidFill>
                          <a:effectLst/>
                          <a:latin typeface="Arial" panose="020B0604020202020204" pitchFamily="34" charset="0"/>
                          <a:cs typeface="Arial" panose="020B0604020202020204" pitchFamily="34" charset="0"/>
                        </a:rPr>
                        <a:t>Kurşunlu Camii, Fazullah Paşa Camii, Atabey Gazi Ertokuş Medresesi, Seleukeia Sidera Antik Kenti, Göndürle Höyük Mezarlığı</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03611">
                <a:tc>
                  <a:txBody>
                    <a:bodyPr/>
                    <a:lstStyle/>
                    <a:p>
                      <a:pPr algn="just"/>
                      <a:r>
                        <a:rPr lang="tr-TR" sz="1400" b="1">
                          <a:solidFill>
                            <a:srgbClr val="2B2B2B"/>
                          </a:solidFill>
                          <a:effectLst/>
                          <a:latin typeface="Arial" panose="020B0604020202020204" pitchFamily="34" charset="0"/>
                          <a:cs typeface="Arial" panose="020B0604020202020204" pitchFamily="34" charset="0"/>
                        </a:rPr>
                        <a:t>Eğirdir</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dirty="0" err="1">
                          <a:solidFill>
                            <a:srgbClr val="2B2B2B"/>
                          </a:solidFill>
                          <a:effectLst/>
                          <a:latin typeface="Arial" panose="020B0604020202020204" pitchFamily="34" charset="0"/>
                          <a:cs typeface="Arial" panose="020B0604020202020204" pitchFamily="34" charset="0"/>
                        </a:rPr>
                        <a:t>Hızırbey</a:t>
                      </a:r>
                      <a:r>
                        <a:rPr lang="tr-TR" sz="1400" b="1" dirty="0">
                          <a:solidFill>
                            <a:srgbClr val="2B2B2B"/>
                          </a:solidFill>
                          <a:effectLst/>
                          <a:latin typeface="Arial" panose="020B0604020202020204" pitchFamily="34" charset="0"/>
                          <a:cs typeface="Arial" panose="020B0604020202020204" pitchFamily="34" charset="0"/>
                        </a:rPr>
                        <a:t> Camii, Barla </a:t>
                      </a:r>
                      <a:r>
                        <a:rPr lang="tr-TR" sz="1400" b="1" dirty="0" err="1">
                          <a:solidFill>
                            <a:srgbClr val="2B2B2B"/>
                          </a:solidFill>
                          <a:effectLst/>
                          <a:latin typeface="Arial" panose="020B0604020202020204" pitchFamily="34" charset="0"/>
                          <a:cs typeface="Arial" panose="020B0604020202020204" pitchFamily="34" charset="0"/>
                        </a:rPr>
                        <a:t>Çeşnigir</a:t>
                      </a:r>
                      <a:r>
                        <a:rPr lang="tr-TR" sz="1400" b="1" dirty="0">
                          <a:solidFill>
                            <a:srgbClr val="2B2B2B"/>
                          </a:solidFill>
                          <a:effectLst/>
                          <a:latin typeface="Arial" panose="020B0604020202020204" pitchFamily="34" charset="0"/>
                          <a:cs typeface="Arial" panose="020B0604020202020204" pitchFamily="34" charset="0"/>
                        </a:rPr>
                        <a:t> Sinan Paşa Camii, Ada Camii, Aya </a:t>
                      </a:r>
                      <a:r>
                        <a:rPr lang="tr-TR" sz="1400" b="1" dirty="0" err="1">
                          <a:solidFill>
                            <a:srgbClr val="2B2B2B"/>
                          </a:solidFill>
                          <a:effectLst/>
                          <a:latin typeface="Arial" panose="020B0604020202020204" pitchFamily="34" charset="0"/>
                          <a:cs typeface="Arial" panose="020B0604020202020204" pitchFamily="34" charset="0"/>
                        </a:rPr>
                        <a:t>Stefanos</a:t>
                      </a:r>
                      <a:r>
                        <a:rPr lang="tr-TR" sz="1400" b="1" dirty="0">
                          <a:solidFill>
                            <a:srgbClr val="2B2B2B"/>
                          </a:solidFill>
                          <a:effectLst/>
                          <a:latin typeface="Arial" panose="020B0604020202020204" pitchFamily="34" charset="0"/>
                          <a:cs typeface="Arial" panose="020B0604020202020204" pitchFamily="34" charset="0"/>
                        </a:rPr>
                        <a:t> Kilisesi, Aya </a:t>
                      </a:r>
                      <a:r>
                        <a:rPr lang="tr-TR" sz="1400" b="1" dirty="0" err="1">
                          <a:solidFill>
                            <a:srgbClr val="2B2B2B"/>
                          </a:solidFill>
                          <a:effectLst/>
                          <a:latin typeface="Arial" panose="020B0604020202020204" pitchFamily="34" charset="0"/>
                          <a:cs typeface="Arial" panose="020B0604020202020204" pitchFamily="34" charset="0"/>
                        </a:rPr>
                        <a:t>Georgios</a:t>
                      </a:r>
                      <a:r>
                        <a:rPr lang="tr-TR" sz="1400" b="1" dirty="0">
                          <a:solidFill>
                            <a:srgbClr val="2B2B2B"/>
                          </a:solidFill>
                          <a:effectLst/>
                          <a:latin typeface="Arial" panose="020B0604020202020204" pitchFamily="34" charset="0"/>
                          <a:cs typeface="Arial" panose="020B0604020202020204" pitchFamily="34" charset="0"/>
                        </a:rPr>
                        <a:t> Kilisesi, Baba Sultan Türbesi, Dündar Bey Medresesi, Eğirdir Kervansarayı, Eğirdir Kalesi, </a:t>
                      </a:r>
                      <a:r>
                        <a:rPr lang="tr-TR" sz="1400" b="1" dirty="0" err="1">
                          <a:solidFill>
                            <a:srgbClr val="2B2B2B"/>
                          </a:solidFill>
                          <a:effectLst/>
                          <a:latin typeface="Arial" panose="020B0604020202020204" pitchFamily="34" charset="0"/>
                          <a:cs typeface="Arial" panose="020B0604020202020204" pitchFamily="34" charset="0"/>
                        </a:rPr>
                        <a:t>Prostanna</a:t>
                      </a:r>
                      <a:r>
                        <a:rPr lang="tr-TR" sz="1400" b="1" dirty="0">
                          <a:solidFill>
                            <a:srgbClr val="2B2B2B"/>
                          </a:solidFill>
                          <a:effectLst/>
                          <a:latin typeface="Arial" panose="020B0604020202020204" pitchFamily="34" charset="0"/>
                          <a:cs typeface="Arial" panose="020B0604020202020204" pitchFamily="34" charset="0"/>
                        </a:rPr>
                        <a:t> ve </a:t>
                      </a:r>
                      <a:r>
                        <a:rPr lang="tr-TR" sz="1400" b="1" dirty="0" err="1">
                          <a:solidFill>
                            <a:srgbClr val="2B2B2B"/>
                          </a:solidFill>
                          <a:effectLst/>
                          <a:latin typeface="Arial" panose="020B0604020202020204" pitchFamily="34" charset="0"/>
                          <a:cs typeface="Arial" panose="020B0604020202020204" pitchFamily="34" charset="0"/>
                        </a:rPr>
                        <a:t>Malos</a:t>
                      </a:r>
                      <a:r>
                        <a:rPr lang="tr-TR" sz="1400" b="1" dirty="0">
                          <a:solidFill>
                            <a:srgbClr val="2B2B2B"/>
                          </a:solidFill>
                          <a:effectLst/>
                          <a:latin typeface="Arial" panose="020B0604020202020204" pitchFamily="34" charset="0"/>
                          <a:cs typeface="Arial" panose="020B0604020202020204" pitchFamily="34" charset="0"/>
                        </a:rPr>
                        <a:t> Antik Kenti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514">
                <a:tc>
                  <a:txBody>
                    <a:bodyPr/>
                    <a:lstStyle/>
                    <a:p>
                      <a:pPr algn="just"/>
                      <a:r>
                        <a:rPr lang="tr-TR" sz="1400" b="1">
                          <a:solidFill>
                            <a:srgbClr val="2B2B2B"/>
                          </a:solidFill>
                          <a:effectLst/>
                          <a:latin typeface="Arial" panose="020B0604020202020204" pitchFamily="34" charset="0"/>
                          <a:cs typeface="Arial" panose="020B0604020202020204" pitchFamily="34" charset="0"/>
                        </a:rPr>
                        <a:t>Gelendost</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a:solidFill>
                            <a:srgbClr val="2B2B2B"/>
                          </a:solidFill>
                          <a:effectLst/>
                          <a:latin typeface="Arial" panose="020B0604020202020204" pitchFamily="34" charset="0"/>
                          <a:cs typeface="Arial" panose="020B0604020202020204" pitchFamily="34" charset="0"/>
                        </a:rPr>
                        <a:t>Abdulgaffar Camii, Gelendost Ertokuş Kervansarayı, Afşar Köprüsü</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514">
                <a:tc>
                  <a:txBody>
                    <a:bodyPr/>
                    <a:lstStyle/>
                    <a:p>
                      <a:pPr algn="just"/>
                      <a:r>
                        <a:rPr lang="tr-TR" sz="1400" b="1">
                          <a:solidFill>
                            <a:srgbClr val="2B2B2B"/>
                          </a:solidFill>
                          <a:effectLst/>
                          <a:latin typeface="Arial" panose="020B0604020202020204" pitchFamily="34" charset="0"/>
                          <a:cs typeface="Arial" panose="020B0604020202020204" pitchFamily="34" charset="0"/>
                        </a:rPr>
                        <a:t>Gönen</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a:solidFill>
                            <a:srgbClr val="2B2B2B"/>
                          </a:solidFill>
                          <a:effectLst/>
                          <a:latin typeface="Arial" panose="020B0604020202020204" pitchFamily="34" charset="0"/>
                          <a:cs typeface="Arial" panose="020B0604020202020204" pitchFamily="34" charset="0"/>
                        </a:rPr>
                        <a:t>Yunus Emre Türbesi, Conana Antik Kenti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514">
                <a:tc>
                  <a:txBody>
                    <a:bodyPr/>
                    <a:lstStyle/>
                    <a:p>
                      <a:pPr algn="just"/>
                      <a:r>
                        <a:rPr lang="tr-TR" sz="1400" b="1">
                          <a:solidFill>
                            <a:srgbClr val="2B2B2B"/>
                          </a:solidFill>
                          <a:effectLst/>
                          <a:latin typeface="Arial" panose="020B0604020202020204" pitchFamily="34" charset="0"/>
                          <a:cs typeface="Arial" panose="020B0604020202020204" pitchFamily="34" charset="0"/>
                        </a:rPr>
                        <a:t>Keçiborlu</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a:solidFill>
                            <a:srgbClr val="2B2B2B"/>
                          </a:solidFill>
                          <a:effectLst/>
                          <a:latin typeface="Arial" panose="020B0604020202020204" pitchFamily="34" charset="0"/>
                          <a:cs typeface="Arial" panose="020B0604020202020204" pitchFamily="34" charset="0"/>
                        </a:rPr>
                        <a:t>Kılıç Höyük, Keçiborlu Höyük</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514">
                <a:tc>
                  <a:txBody>
                    <a:bodyPr/>
                    <a:lstStyle/>
                    <a:p>
                      <a:pPr algn="just"/>
                      <a:r>
                        <a:rPr lang="tr-TR" sz="1400" b="1">
                          <a:solidFill>
                            <a:srgbClr val="2B2B2B"/>
                          </a:solidFill>
                          <a:effectLst/>
                          <a:latin typeface="Arial" panose="020B0604020202020204" pitchFamily="34" charset="0"/>
                          <a:cs typeface="Arial" panose="020B0604020202020204" pitchFamily="34" charset="0"/>
                        </a:rPr>
                        <a:t>Senirkent</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dirty="0">
                          <a:solidFill>
                            <a:srgbClr val="2B2B2B"/>
                          </a:solidFill>
                          <a:effectLst/>
                          <a:latin typeface="Arial" panose="020B0604020202020204" pitchFamily="34" charset="0"/>
                          <a:cs typeface="Arial" panose="020B0604020202020204" pitchFamily="34" charset="0"/>
                        </a:rPr>
                        <a:t>Veli Baba Sultan Türbesi, Şeyh Ahmet Camii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514">
                <a:tc>
                  <a:txBody>
                    <a:bodyPr/>
                    <a:lstStyle/>
                    <a:p>
                      <a:pPr algn="just"/>
                      <a:r>
                        <a:rPr lang="tr-TR" sz="1400" b="1">
                          <a:solidFill>
                            <a:srgbClr val="2B2B2B"/>
                          </a:solidFill>
                          <a:effectLst/>
                          <a:latin typeface="Arial" panose="020B0604020202020204" pitchFamily="34" charset="0"/>
                          <a:cs typeface="Arial" panose="020B0604020202020204" pitchFamily="34" charset="0"/>
                        </a:rPr>
                        <a:t>Sütçüler</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dirty="0">
                          <a:solidFill>
                            <a:srgbClr val="2B2B2B"/>
                          </a:solidFill>
                          <a:effectLst/>
                          <a:latin typeface="Arial" panose="020B0604020202020204" pitchFamily="34" charset="0"/>
                          <a:cs typeface="Arial" panose="020B0604020202020204" pitchFamily="34" charset="0"/>
                        </a:rPr>
                        <a:t>Sefer Ağa Camii, I ve II Sığırlık Kalesi, Adada Antik Kenti, </a:t>
                      </a:r>
                      <a:r>
                        <a:rPr lang="tr-TR" sz="1400" b="1" dirty="0" err="1">
                          <a:solidFill>
                            <a:srgbClr val="2B2B2B"/>
                          </a:solidFill>
                          <a:effectLst/>
                          <a:latin typeface="Arial" panose="020B0604020202020204" pitchFamily="34" charset="0"/>
                          <a:cs typeface="Arial" panose="020B0604020202020204" pitchFamily="34" charset="0"/>
                        </a:rPr>
                        <a:t>Taşkapı</a:t>
                      </a:r>
                      <a:r>
                        <a:rPr lang="tr-TR" sz="1400" b="1" dirty="0">
                          <a:solidFill>
                            <a:srgbClr val="2B2B2B"/>
                          </a:solidFill>
                          <a:effectLst/>
                          <a:latin typeface="Arial" panose="020B0604020202020204" pitchFamily="34" charset="0"/>
                          <a:cs typeface="Arial" panose="020B0604020202020204" pitchFamily="34" charset="0"/>
                        </a:rPr>
                        <a:t> Harabeleri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514">
                <a:tc>
                  <a:txBody>
                    <a:bodyPr/>
                    <a:lstStyle/>
                    <a:p>
                      <a:pPr algn="just"/>
                      <a:r>
                        <a:rPr lang="tr-TR" sz="1400" b="1">
                          <a:solidFill>
                            <a:srgbClr val="2B2B2B"/>
                          </a:solidFill>
                          <a:effectLst/>
                          <a:latin typeface="Arial" panose="020B0604020202020204" pitchFamily="34" charset="0"/>
                          <a:cs typeface="Arial" panose="020B0604020202020204" pitchFamily="34" charset="0"/>
                        </a:rPr>
                        <a:t>Ş.karaağaç</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dirty="0">
                          <a:solidFill>
                            <a:srgbClr val="2B2B2B"/>
                          </a:solidFill>
                          <a:effectLst/>
                          <a:latin typeface="Arial" panose="020B0604020202020204" pitchFamily="34" charset="0"/>
                          <a:cs typeface="Arial" panose="020B0604020202020204" pitchFamily="34" charset="0"/>
                        </a:rPr>
                        <a:t>Alaca Mescit, </a:t>
                      </a:r>
                      <a:r>
                        <a:rPr lang="tr-TR" sz="1400" b="1" dirty="0" err="1">
                          <a:solidFill>
                            <a:srgbClr val="2B2B2B"/>
                          </a:solidFill>
                          <a:effectLst/>
                          <a:latin typeface="Arial" panose="020B0604020202020204" pitchFamily="34" charset="0"/>
                          <a:cs typeface="Arial" panose="020B0604020202020204" pitchFamily="34" charset="0"/>
                        </a:rPr>
                        <a:t>Zengibar</a:t>
                      </a:r>
                      <a:r>
                        <a:rPr lang="tr-TR" sz="1400" b="1" dirty="0">
                          <a:solidFill>
                            <a:srgbClr val="2B2B2B"/>
                          </a:solidFill>
                          <a:effectLst/>
                          <a:latin typeface="Arial" panose="020B0604020202020204" pitchFamily="34" charset="0"/>
                          <a:cs typeface="Arial" panose="020B0604020202020204" pitchFamily="34" charset="0"/>
                        </a:rPr>
                        <a:t> Kalesi, </a:t>
                      </a:r>
                      <a:r>
                        <a:rPr lang="tr-TR" sz="1400" b="1" dirty="0" err="1">
                          <a:solidFill>
                            <a:srgbClr val="2B2B2B"/>
                          </a:solidFill>
                          <a:effectLst/>
                          <a:latin typeface="Arial" panose="020B0604020202020204" pitchFamily="34" charset="0"/>
                          <a:cs typeface="Arial" panose="020B0604020202020204" pitchFamily="34" charset="0"/>
                        </a:rPr>
                        <a:t>Anaboura</a:t>
                      </a:r>
                      <a:r>
                        <a:rPr lang="tr-TR" sz="1400" b="1" dirty="0">
                          <a:solidFill>
                            <a:srgbClr val="2B2B2B"/>
                          </a:solidFill>
                          <a:effectLst/>
                          <a:latin typeface="Arial" panose="020B0604020202020204" pitchFamily="34" charset="0"/>
                          <a:cs typeface="Arial" panose="020B0604020202020204" pitchFamily="34" charset="0"/>
                        </a:rPr>
                        <a:t>, Ulucami, Sultan Fatih Camii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4562">
                <a:tc>
                  <a:txBody>
                    <a:bodyPr/>
                    <a:lstStyle/>
                    <a:p>
                      <a:pPr algn="just"/>
                      <a:r>
                        <a:rPr lang="tr-TR" sz="1400" b="1">
                          <a:solidFill>
                            <a:srgbClr val="2B2B2B"/>
                          </a:solidFill>
                          <a:effectLst/>
                          <a:latin typeface="Arial" panose="020B0604020202020204" pitchFamily="34" charset="0"/>
                          <a:cs typeface="Arial" panose="020B0604020202020204" pitchFamily="34" charset="0"/>
                        </a:rPr>
                        <a:t>Uluborlu</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a:solidFill>
                            <a:srgbClr val="2B2B2B"/>
                          </a:solidFill>
                          <a:effectLst/>
                          <a:latin typeface="Arial" panose="020B0604020202020204" pitchFamily="34" charset="0"/>
                          <a:cs typeface="Arial" panose="020B0604020202020204" pitchFamily="34" charset="0"/>
                        </a:rPr>
                        <a:t>Alaaddin Camii, Bülbül Camii, Bahçe Camii, Taş Medrese, Aslanlı Çeşme, Cirimbolu Su Kemeri, Uluborlu Kalesi, Apollonia Ören Yeri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03611">
                <a:tc>
                  <a:txBody>
                    <a:bodyPr/>
                    <a:lstStyle/>
                    <a:p>
                      <a:pPr algn="just"/>
                      <a:r>
                        <a:rPr lang="tr-TR" sz="1400" b="1">
                          <a:solidFill>
                            <a:srgbClr val="2B2B2B"/>
                          </a:solidFill>
                          <a:effectLst/>
                          <a:latin typeface="Arial" panose="020B0604020202020204" pitchFamily="34" charset="0"/>
                          <a:cs typeface="Arial" panose="020B0604020202020204" pitchFamily="34" charset="0"/>
                        </a:rPr>
                        <a:t>Yalvaç</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dirty="0">
                          <a:solidFill>
                            <a:srgbClr val="2B2B2B"/>
                          </a:solidFill>
                          <a:effectLst/>
                          <a:latin typeface="Arial" panose="020B0604020202020204" pitchFamily="34" charset="0"/>
                          <a:cs typeface="Arial" panose="020B0604020202020204" pitchFamily="34" charset="0"/>
                        </a:rPr>
                        <a:t>Yalvaç Müzesi, </a:t>
                      </a:r>
                      <a:r>
                        <a:rPr lang="tr-TR" sz="1400" b="1" dirty="0" err="1">
                          <a:solidFill>
                            <a:srgbClr val="2B2B2B"/>
                          </a:solidFill>
                          <a:effectLst/>
                          <a:latin typeface="Arial" panose="020B0604020202020204" pitchFamily="34" charset="0"/>
                          <a:cs typeface="Arial" panose="020B0604020202020204" pitchFamily="34" charset="0"/>
                        </a:rPr>
                        <a:t>Devlethan</a:t>
                      </a:r>
                      <a:r>
                        <a:rPr lang="tr-TR" sz="1400" b="1" dirty="0">
                          <a:solidFill>
                            <a:srgbClr val="2B2B2B"/>
                          </a:solidFill>
                          <a:effectLst/>
                          <a:latin typeface="Arial" panose="020B0604020202020204" pitchFamily="34" charset="0"/>
                          <a:cs typeface="Arial" panose="020B0604020202020204" pitchFamily="34" charset="0"/>
                        </a:rPr>
                        <a:t> Camii, Yeni Camii, Leblebiciler Camii, Pisidia </a:t>
                      </a:r>
                      <a:r>
                        <a:rPr lang="tr-TR" sz="1400" b="1" dirty="0" err="1">
                          <a:solidFill>
                            <a:srgbClr val="2B2B2B"/>
                          </a:solidFill>
                          <a:effectLst/>
                          <a:latin typeface="Arial" panose="020B0604020202020204" pitchFamily="34" charset="0"/>
                          <a:cs typeface="Arial" panose="020B0604020202020204" pitchFamily="34" charset="0"/>
                        </a:rPr>
                        <a:t>Antiokheia</a:t>
                      </a:r>
                      <a:r>
                        <a:rPr lang="tr-TR" sz="1400" b="1" dirty="0">
                          <a:solidFill>
                            <a:srgbClr val="2B2B2B"/>
                          </a:solidFill>
                          <a:effectLst/>
                          <a:latin typeface="Arial" panose="020B0604020202020204" pitchFamily="34" charset="0"/>
                          <a:cs typeface="Arial" panose="020B0604020202020204" pitchFamily="34" charset="0"/>
                        </a:rPr>
                        <a:t> Antik Kenti, </a:t>
                      </a:r>
                      <a:r>
                        <a:rPr lang="tr-TR" sz="1400" b="1" dirty="0" err="1">
                          <a:solidFill>
                            <a:srgbClr val="2B2B2B"/>
                          </a:solidFill>
                          <a:effectLst/>
                          <a:latin typeface="Arial" panose="020B0604020202020204" pitchFamily="34" charset="0"/>
                          <a:cs typeface="Arial" panose="020B0604020202020204" pitchFamily="34" charset="0"/>
                        </a:rPr>
                        <a:t>Limenia</a:t>
                      </a:r>
                      <a:r>
                        <a:rPr lang="tr-TR" sz="1400" b="1" dirty="0">
                          <a:solidFill>
                            <a:srgbClr val="2B2B2B"/>
                          </a:solidFill>
                          <a:effectLst/>
                          <a:latin typeface="Arial" panose="020B0604020202020204" pitchFamily="34" charset="0"/>
                          <a:cs typeface="Arial" panose="020B0604020202020204" pitchFamily="34" charset="0"/>
                        </a:rPr>
                        <a:t> Adası, Kaya Mezarları, Men Kutsal Alanı, Yalvaç Eski Evleri, Aziz Paul Kilisesi</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514">
                <a:tc>
                  <a:txBody>
                    <a:bodyPr/>
                    <a:lstStyle/>
                    <a:p>
                      <a:pPr algn="just"/>
                      <a:r>
                        <a:rPr lang="tr-TR" sz="1400" b="1" dirty="0" err="1">
                          <a:solidFill>
                            <a:srgbClr val="2B2B2B"/>
                          </a:solidFill>
                          <a:effectLst/>
                          <a:latin typeface="Arial" panose="020B0604020202020204" pitchFamily="34" charset="0"/>
                          <a:cs typeface="Arial" panose="020B0604020202020204" pitchFamily="34" charset="0"/>
                        </a:rPr>
                        <a:t>Y.bademli</a:t>
                      </a:r>
                      <a:endParaRPr lang="tr-TR" sz="1400" b="1" dirty="0">
                        <a:solidFill>
                          <a:srgbClr val="2B2B2B"/>
                        </a:solidFill>
                        <a:effectLst/>
                        <a:latin typeface="Arial" panose="020B0604020202020204" pitchFamily="34" charset="0"/>
                        <a:cs typeface="Arial" panose="020B0604020202020204" pitchFamily="34" charset="0"/>
                      </a:endParaRP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tr-TR" sz="1400" b="1" dirty="0" err="1">
                          <a:solidFill>
                            <a:srgbClr val="2B2B2B"/>
                          </a:solidFill>
                          <a:effectLst/>
                          <a:latin typeface="Arial" panose="020B0604020202020204" pitchFamily="34" charset="0"/>
                          <a:cs typeface="Arial" panose="020B0604020202020204" pitchFamily="34" charset="0"/>
                        </a:rPr>
                        <a:t>Kubad</a:t>
                      </a:r>
                      <a:r>
                        <a:rPr lang="tr-TR" sz="1400" b="1" dirty="0">
                          <a:solidFill>
                            <a:srgbClr val="2B2B2B"/>
                          </a:solidFill>
                          <a:effectLst/>
                          <a:latin typeface="Arial" panose="020B0604020202020204" pitchFamily="34" charset="0"/>
                          <a:cs typeface="Arial" panose="020B0604020202020204" pitchFamily="34" charset="0"/>
                        </a:rPr>
                        <a:t>-ı </a:t>
                      </a:r>
                      <a:r>
                        <a:rPr lang="tr-TR" sz="1400" b="1" dirty="0" err="1">
                          <a:solidFill>
                            <a:srgbClr val="2B2B2B"/>
                          </a:solidFill>
                          <a:effectLst/>
                          <a:latin typeface="Arial" panose="020B0604020202020204" pitchFamily="34" charset="0"/>
                          <a:cs typeface="Arial" panose="020B0604020202020204" pitchFamily="34" charset="0"/>
                        </a:rPr>
                        <a:t>Abad</a:t>
                      </a:r>
                      <a:r>
                        <a:rPr lang="tr-TR" sz="1400" b="1" dirty="0">
                          <a:solidFill>
                            <a:srgbClr val="2B2B2B"/>
                          </a:solidFill>
                          <a:effectLst/>
                          <a:latin typeface="Arial" panose="020B0604020202020204" pitchFamily="34" charset="0"/>
                          <a:cs typeface="Arial" panose="020B0604020202020204" pitchFamily="34" charset="0"/>
                        </a:rPr>
                        <a:t> Sarayı</a:t>
                      </a:r>
                    </a:p>
                  </a:txBody>
                  <a:tcPr marL="48260" marR="23707"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Metin kutusu 4"/>
          <p:cNvSpPr txBox="1"/>
          <p:nvPr/>
        </p:nvSpPr>
        <p:spPr>
          <a:xfrm>
            <a:off x="431370" y="116633"/>
            <a:ext cx="7008779" cy="523220"/>
          </a:xfrm>
          <a:prstGeom prst="rect">
            <a:avLst/>
          </a:prstGeom>
          <a:noFill/>
        </p:spPr>
        <p:txBody>
          <a:bodyPr wrap="square" rtlCol="0">
            <a:spAutoFit/>
          </a:bodyPr>
          <a:lstStyle/>
          <a:p>
            <a:r>
              <a:rPr lang="tr-TR" sz="2800" b="1" dirty="0" smtClean="0">
                <a:latin typeface="Arial" panose="020B0604020202020204" pitchFamily="34" charset="0"/>
                <a:cs typeface="Arial" panose="020B0604020202020204" pitchFamily="34" charset="0"/>
              </a:rPr>
              <a:t>Kültür Turizmi</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0795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082040"/>
          </a:xfrm>
        </p:spPr>
        <p:txBody>
          <a:bodyPr>
            <a:normAutofit/>
          </a:bodyPr>
          <a:lstStyle/>
          <a:p>
            <a:pPr algn="ctr"/>
            <a:r>
              <a:rPr lang="tr-TR" sz="3600" b="1" dirty="0" smtClean="0">
                <a:latin typeface="Arial" panose="020B0604020202020204" pitchFamily="34" charset="0"/>
                <a:cs typeface="Arial" panose="020B0604020202020204" pitchFamily="34" charset="0"/>
              </a:rPr>
              <a:t>Sakin Şehir </a:t>
            </a:r>
            <a:r>
              <a:rPr lang="tr-TR" sz="3600" b="1" dirty="0">
                <a:latin typeface="Arial" panose="020B0604020202020204" pitchFamily="34" charset="0"/>
                <a:cs typeface="Arial" panose="020B0604020202020204" pitchFamily="34" charset="0"/>
              </a:rPr>
              <a:t>U</a:t>
            </a:r>
            <a:r>
              <a:rPr lang="tr-TR" sz="3600" b="1" dirty="0" smtClean="0">
                <a:latin typeface="Arial" panose="020B0604020202020204" pitchFamily="34" charset="0"/>
                <a:cs typeface="Arial" panose="020B0604020202020204" pitchFamily="34" charset="0"/>
              </a:rPr>
              <a:t>nvanı</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280160"/>
            <a:ext cx="12192000" cy="5577840"/>
          </a:xfrm>
        </p:spPr>
        <p:txBody>
          <a:bodyPr/>
          <a:lstStyle/>
          <a:p>
            <a:r>
              <a:rPr lang="tr-TR" b="1" dirty="0">
                <a:latin typeface="Arial" panose="020B0604020202020204" pitchFamily="34" charset="0"/>
                <a:cs typeface="Arial" panose="020B0604020202020204" pitchFamily="34" charset="0"/>
              </a:rPr>
              <a:t>Sakin Şehir «</a:t>
            </a:r>
            <a:r>
              <a:rPr lang="tr-TR" b="1" dirty="0" err="1">
                <a:latin typeface="Arial" panose="020B0604020202020204" pitchFamily="34" charset="0"/>
                <a:cs typeface="Arial" panose="020B0604020202020204" pitchFamily="34" charset="0"/>
              </a:rPr>
              <a:t>Cittaslow</a:t>
            </a:r>
            <a:r>
              <a:rPr lang="tr-TR" b="1" dirty="0">
                <a:latin typeface="Arial" panose="020B0604020202020204" pitchFamily="34" charset="0"/>
                <a:cs typeface="Arial" panose="020B0604020202020204" pitchFamily="34" charset="0"/>
              </a:rPr>
              <a:t>» olabilmek için kentlerin aşağıda belirtilen alanlarda belirlenen kriterleri sağlaması gerekmektedir: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Çevre </a:t>
            </a:r>
            <a:r>
              <a:rPr lang="tr-TR" b="1" dirty="0">
                <a:latin typeface="Arial" panose="020B0604020202020204" pitchFamily="34" charset="0"/>
                <a:cs typeface="Arial" panose="020B0604020202020204" pitchFamily="34" charset="0"/>
              </a:rPr>
              <a:t>Politikaları, Altyapı Politikaları, Kentsel Yaşam Kalitesi Politikaları, Tarımsal, Turistik, Esnaf ve Sanatkarlara dair Politikalar.</a:t>
            </a:r>
          </a:p>
          <a:p>
            <a:r>
              <a:rPr lang="tr-TR" b="1" dirty="0">
                <a:latin typeface="Arial" panose="020B0604020202020204" pitchFamily="34" charset="0"/>
                <a:cs typeface="Arial" panose="020B0604020202020204" pitchFamily="34" charset="0"/>
              </a:rPr>
              <a:t>Misafirperverlik, Farkındalık ve Eğitim için Planlar, Sosyal Uyum ve Ortaklıklar</a:t>
            </a:r>
            <a:r>
              <a:rPr lang="tr-TR" b="1" dirty="0" smtClean="0">
                <a:latin typeface="Arial" panose="020B0604020202020204" pitchFamily="34" charset="0"/>
                <a:cs typeface="Arial" panose="020B0604020202020204" pitchFamily="34" charset="0"/>
              </a:rPr>
              <a:t>.</a:t>
            </a:r>
          </a:p>
          <a:p>
            <a:r>
              <a:rPr lang="tr-TR" b="1" dirty="0" smtClean="0">
                <a:latin typeface="Arial" panose="020B0604020202020204" pitchFamily="34" charset="0"/>
                <a:cs typeface="Arial" panose="020B0604020202020204" pitchFamily="34" charset="0"/>
              </a:rPr>
              <a:t>Isparta’nın iki ilçesi sakin şehir unvanını almaya hak kazandı:</a:t>
            </a:r>
          </a:p>
          <a:p>
            <a:endParaRPr lang="tr-TR" b="1" dirty="0" smtClean="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Yalvaç İlçesi</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Eğirdir İlçesi</a:t>
            </a:r>
          </a:p>
          <a:p>
            <a:endParaRPr lang="tr-TR" b="1" dirty="0" smtClean="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735162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051560"/>
          </a:xfrm>
        </p:spPr>
        <p:txBody>
          <a:bodyPr>
            <a:normAutofit/>
          </a:bodyPr>
          <a:lstStyle/>
          <a:p>
            <a:pPr algn="ctr"/>
            <a:r>
              <a:rPr lang="tr-TR" sz="3600" b="1" dirty="0" smtClean="0">
                <a:latin typeface="Arial" panose="020B0604020202020204" pitchFamily="34" charset="0"/>
                <a:cs typeface="Arial" panose="020B0604020202020204" pitchFamily="34" charset="0"/>
              </a:rPr>
              <a:t>Sakin Şehir Unvanlı YALVAÇ</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158240"/>
            <a:ext cx="12192000" cy="5699760"/>
          </a:xfrm>
        </p:spPr>
        <p:txBody>
          <a:bodyPr>
            <a:normAutofit/>
          </a:bodyPr>
          <a:lstStyle/>
          <a:p>
            <a:r>
              <a:rPr lang="tr-TR" b="1" dirty="0" smtClean="0">
                <a:latin typeface="Arial" panose="020B0604020202020204" pitchFamily="34" charset="0"/>
                <a:cs typeface="Arial" panose="020B0604020202020204" pitchFamily="34" charset="0"/>
              </a:rPr>
              <a:t>Sakin </a:t>
            </a:r>
            <a:r>
              <a:rPr lang="tr-TR" b="1" dirty="0">
                <a:latin typeface="Arial" panose="020B0604020202020204" pitchFamily="34" charset="0"/>
                <a:cs typeface="Arial" panose="020B0604020202020204" pitchFamily="34" charset="0"/>
              </a:rPr>
              <a:t>Şehir </a:t>
            </a:r>
            <a:r>
              <a:rPr lang="tr-TR" b="1" dirty="0" smtClean="0">
                <a:latin typeface="Arial" panose="020B0604020202020204" pitchFamily="34" charset="0"/>
                <a:cs typeface="Arial" panose="020B0604020202020204" pitchFamily="34" charset="0"/>
              </a:rPr>
              <a:t>«</a:t>
            </a:r>
            <a:r>
              <a:rPr lang="tr-TR" b="1" dirty="0" err="1" smtClean="0">
                <a:latin typeface="Arial" panose="020B0604020202020204" pitchFamily="34" charset="0"/>
                <a:cs typeface="Arial" panose="020B0604020202020204" pitchFamily="34" charset="0"/>
              </a:rPr>
              <a:t>Cittaslow</a:t>
            </a:r>
            <a:r>
              <a:rPr lang="tr-TR" b="1" dirty="0" smtClean="0">
                <a:latin typeface="Arial" panose="020B0604020202020204" pitchFamily="34" charset="0"/>
                <a:cs typeface="Arial" panose="020B0604020202020204" pitchFamily="34" charset="0"/>
              </a:rPr>
              <a:t>» olabilmek </a:t>
            </a:r>
            <a:r>
              <a:rPr lang="tr-TR" b="1" dirty="0">
                <a:latin typeface="Arial" panose="020B0604020202020204" pitchFamily="34" charset="0"/>
                <a:cs typeface="Arial" panose="020B0604020202020204" pitchFamily="34" charset="0"/>
              </a:rPr>
              <a:t>için kentlerin aşağıda belirtilen alanlarda belirlenen kriterleri sağlaması gerekmektedir</a:t>
            </a:r>
            <a:r>
              <a:rPr lang="tr-TR" b="1" dirty="0" smtClean="0">
                <a:latin typeface="Arial" panose="020B0604020202020204" pitchFamily="34" charset="0"/>
                <a:cs typeface="Arial" panose="020B0604020202020204" pitchFamily="34" charset="0"/>
              </a:rPr>
              <a:t>: Çevre Politikaları, Altyapı Politikaları, Kentsel </a:t>
            </a:r>
            <a:r>
              <a:rPr lang="tr-TR" b="1" dirty="0">
                <a:latin typeface="Arial" panose="020B0604020202020204" pitchFamily="34" charset="0"/>
                <a:cs typeface="Arial" panose="020B0604020202020204" pitchFamily="34" charset="0"/>
              </a:rPr>
              <a:t>Yaşam Kalitesi </a:t>
            </a:r>
            <a:r>
              <a:rPr lang="tr-TR" b="1" dirty="0" smtClean="0">
                <a:latin typeface="Arial" panose="020B0604020202020204" pitchFamily="34" charset="0"/>
                <a:cs typeface="Arial" panose="020B0604020202020204" pitchFamily="34" charset="0"/>
              </a:rPr>
              <a:t>Politikaları, Tarımsal</a:t>
            </a:r>
            <a:r>
              <a:rPr lang="tr-TR" b="1" dirty="0">
                <a:latin typeface="Arial" panose="020B0604020202020204" pitchFamily="34" charset="0"/>
                <a:cs typeface="Arial" panose="020B0604020202020204" pitchFamily="34" charset="0"/>
              </a:rPr>
              <a:t>, Turistik, Esnaf ve Sanatkarlara dair </a:t>
            </a:r>
            <a:r>
              <a:rPr lang="tr-TR" b="1" dirty="0" smtClean="0">
                <a:latin typeface="Arial" panose="020B0604020202020204" pitchFamily="34" charset="0"/>
                <a:cs typeface="Arial" panose="020B0604020202020204" pitchFamily="34" charset="0"/>
              </a:rPr>
              <a:t>Politikalar.</a:t>
            </a:r>
          </a:p>
          <a:p>
            <a:r>
              <a:rPr lang="tr-TR" b="1" dirty="0" smtClean="0">
                <a:latin typeface="Arial" panose="020B0604020202020204" pitchFamily="34" charset="0"/>
                <a:cs typeface="Arial" panose="020B0604020202020204" pitchFamily="34" charset="0"/>
              </a:rPr>
              <a:t>Misafirperverlik</a:t>
            </a:r>
            <a:r>
              <a:rPr lang="tr-TR" b="1" dirty="0">
                <a:latin typeface="Arial" panose="020B0604020202020204" pitchFamily="34" charset="0"/>
                <a:cs typeface="Arial" panose="020B0604020202020204" pitchFamily="34" charset="0"/>
              </a:rPr>
              <a:t>, Farkındalık ve Eğitim için </a:t>
            </a:r>
            <a:r>
              <a:rPr lang="tr-TR" b="1" dirty="0" smtClean="0">
                <a:latin typeface="Arial" panose="020B0604020202020204" pitchFamily="34" charset="0"/>
                <a:cs typeface="Arial" panose="020B0604020202020204" pitchFamily="34" charset="0"/>
              </a:rPr>
              <a:t>Planlar, Sosyal Uyum ve Ortaklıklar.</a:t>
            </a:r>
          </a:p>
          <a:p>
            <a:r>
              <a:rPr lang="tr-TR" b="1" dirty="0" smtClean="0">
                <a:latin typeface="Arial" panose="020B0604020202020204" pitchFamily="34" charset="0"/>
                <a:cs typeface="Arial" panose="020B0604020202020204" pitchFamily="34" charset="0"/>
              </a:rPr>
              <a:t>Isparta’nın Yalvaç İlçesi </a:t>
            </a:r>
            <a:r>
              <a:rPr lang="tr-TR" b="1" dirty="0">
                <a:latin typeface="Arial" panose="020B0604020202020204" pitchFamily="34" charset="0"/>
                <a:cs typeface="Arial" panose="020B0604020202020204" pitchFamily="34" charset="0"/>
              </a:rPr>
              <a:t>Sakin şehirlerin logosu olan salyangozu kullanabilmeye hak </a:t>
            </a:r>
            <a:r>
              <a:rPr lang="tr-TR" b="1" dirty="0" smtClean="0">
                <a:latin typeface="Arial" panose="020B0604020202020204" pitchFamily="34" charset="0"/>
                <a:cs typeface="Arial" panose="020B0604020202020204" pitchFamily="34" charset="0"/>
              </a:rPr>
              <a:t>kazanmıştır. </a:t>
            </a:r>
          </a:p>
          <a:p>
            <a:r>
              <a:rPr lang="tr-TR" b="1" dirty="0" smtClean="0">
                <a:solidFill>
                  <a:srgbClr val="2B2B2B"/>
                </a:solidFill>
                <a:latin typeface="Arial" panose="020B0604020202020204" pitchFamily="34" charset="0"/>
                <a:cs typeface="Arial" panose="020B0604020202020204" pitchFamily="34" charset="0"/>
              </a:rPr>
              <a:t>Aynı zamanda İlçenin çok zengin bir tarihsel geçmişi ve birikimine dayanan zengin bir turizm cennetidir: </a:t>
            </a:r>
          </a:p>
          <a:p>
            <a:r>
              <a:rPr lang="tr-TR" b="1" dirty="0">
                <a:solidFill>
                  <a:srgbClr val="2B2B2B"/>
                </a:solidFill>
                <a:latin typeface="Arial" panose="020B0604020202020204" pitchFamily="34" charset="0"/>
                <a:cs typeface="Arial" panose="020B0604020202020204" pitchFamily="34" charset="0"/>
              </a:rPr>
              <a:t>Pisidia </a:t>
            </a:r>
            <a:r>
              <a:rPr lang="tr-TR" b="1" dirty="0" err="1">
                <a:solidFill>
                  <a:srgbClr val="2B2B2B"/>
                </a:solidFill>
                <a:latin typeface="Arial" panose="020B0604020202020204" pitchFamily="34" charset="0"/>
                <a:cs typeface="Arial" panose="020B0604020202020204" pitchFamily="34" charset="0"/>
              </a:rPr>
              <a:t>Antiokheia</a:t>
            </a:r>
            <a:r>
              <a:rPr lang="tr-TR" b="1" dirty="0">
                <a:solidFill>
                  <a:srgbClr val="2B2B2B"/>
                </a:solidFill>
                <a:latin typeface="Arial" panose="020B0604020202020204" pitchFamily="34" charset="0"/>
                <a:cs typeface="Arial" panose="020B0604020202020204" pitchFamily="34" charset="0"/>
              </a:rPr>
              <a:t> Antik Kenti, Aziz Paul </a:t>
            </a:r>
            <a:r>
              <a:rPr lang="tr-TR" b="1" dirty="0" smtClean="0">
                <a:solidFill>
                  <a:srgbClr val="2B2B2B"/>
                </a:solidFill>
                <a:latin typeface="Arial" panose="020B0604020202020204" pitchFamily="34" charset="0"/>
                <a:cs typeface="Arial" panose="020B0604020202020204" pitchFamily="34" charset="0"/>
              </a:rPr>
              <a:t>Kilisesi, Yalvaç </a:t>
            </a:r>
            <a:r>
              <a:rPr lang="tr-TR" b="1" dirty="0">
                <a:solidFill>
                  <a:srgbClr val="2B2B2B"/>
                </a:solidFill>
                <a:latin typeface="Arial" panose="020B0604020202020204" pitchFamily="34" charset="0"/>
                <a:cs typeface="Arial" panose="020B0604020202020204" pitchFamily="34" charset="0"/>
              </a:rPr>
              <a:t>Müzesi, </a:t>
            </a:r>
            <a:r>
              <a:rPr lang="tr-TR" b="1" dirty="0" err="1">
                <a:solidFill>
                  <a:srgbClr val="2B2B2B"/>
                </a:solidFill>
                <a:latin typeface="Arial" panose="020B0604020202020204" pitchFamily="34" charset="0"/>
                <a:cs typeface="Arial" panose="020B0604020202020204" pitchFamily="34" charset="0"/>
              </a:rPr>
              <a:t>Devlethan</a:t>
            </a:r>
            <a:r>
              <a:rPr lang="tr-TR" b="1" dirty="0">
                <a:solidFill>
                  <a:srgbClr val="2B2B2B"/>
                </a:solidFill>
                <a:latin typeface="Arial" panose="020B0604020202020204" pitchFamily="34" charset="0"/>
                <a:cs typeface="Arial" panose="020B0604020202020204" pitchFamily="34" charset="0"/>
              </a:rPr>
              <a:t> Camii, Yeni Camii, Leblebiciler Camii, </a:t>
            </a:r>
            <a:r>
              <a:rPr lang="tr-TR" b="1" dirty="0" err="1" smtClean="0">
                <a:solidFill>
                  <a:srgbClr val="2B2B2B"/>
                </a:solidFill>
                <a:latin typeface="Arial" panose="020B0604020202020204" pitchFamily="34" charset="0"/>
                <a:cs typeface="Arial" panose="020B0604020202020204" pitchFamily="34" charset="0"/>
              </a:rPr>
              <a:t>Limenia</a:t>
            </a:r>
            <a:r>
              <a:rPr lang="tr-TR" b="1" dirty="0" smtClean="0">
                <a:solidFill>
                  <a:srgbClr val="2B2B2B"/>
                </a:solidFill>
                <a:latin typeface="Arial" panose="020B0604020202020204" pitchFamily="34" charset="0"/>
                <a:cs typeface="Arial" panose="020B0604020202020204" pitchFamily="34" charset="0"/>
              </a:rPr>
              <a:t> </a:t>
            </a:r>
            <a:r>
              <a:rPr lang="tr-TR" b="1" dirty="0">
                <a:solidFill>
                  <a:srgbClr val="2B2B2B"/>
                </a:solidFill>
                <a:latin typeface="Arial" panose="020B0604020202020204" pitchFamily="34" charset="0"/>
                <a:cs typeface="Arial" panose="020B0604020202020204" pitchFamily="34" charset="0"/>
              </a:rPr>
              <a:t>Adası, Kaya Mezarları, Men Kutsal Alanı, Yalvaç Eski </a:t>
            </a:r>
            <a:r>
              <a:rPr lang="tr-TR" b="1" dirty="0" smtClean="0">
                <a:solidFill>
                  <a:srgbClr val="2B2B2B"/>
                </a:solidFill>
                <a:latin typeface="Arial" panose="020B0604020202020204" pitchFamily="34" charset="0"/>
                <a:cs typeface="Arial" panose="020B0604020202020204" pitchFamily="34" charset="0"/>
              </a:rPr>
              <a:t>Evleri. </a:t>
            </a:r>
            <a:endParaRPr lang="tr-TR" b="1" dirty="0">
              <a:solidFill>
                <a:srgbClr val="2B2B2B"/>
              </a:solidFill>
              <a:latin typeface="Arial" panose="020B0604020202020204" pitchFamily="34" charset="0"/>
              <a:cs typeface="Arial" panose="020B0604020202020204" pitchFamily="34" charset="0"/>
            </a:endParaRPr>
          </a:p>
          <a:p>
            <a:endParaRPr lang="tr-TR" dirty="0"/>
          </a:p>
          <a:p>
            <a:endParaRPr lang="tr-TR" dirty="0"/>
          </a:p>
        </p:txBody>
      </p:sp>
    </p:spTree>
    <p:extLst>
      <p:ext uri="{BB962C8B-B14F-4D97-AF65-F5344CB8AC3E}">
        <p14:creationId xmlns:p14="http://schemas.microsoft.com/office/powerpoint/2010/main" val="78698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14400"/>
          </a:xfrm>
        </p:spPr>
        <p:txBody>
          <a:bodyPr/>
          <a:lstStyle/>
          <a:p>
            <a:pPr algn="ctr"/>
            <a:r>
              <a:rPr lang="tr-TR" b="1" dirty="0" smtClean="0"/>
              <a:t>Isparta Ticaret ve Sanayi Odası</a:t>
            </a:r>
            <a:endParaRPr lang="tr-TR" b="1" dirty="0"/>
          </a:p>
        </p:txBody>
      </p:sp>
      <p:sp>
        <p:nvSpPr>
          <p:cNvPr id="3" name="İçerik Yer Tutucusu 2"/>
          <p:cNvSpPr>
            <a:spLocks noGrp="1"/>
          </p:cNvSpPr>
          <p:nvPr>
            <p:ph idx="1"/>
          </p:nvPr>
        </p:nvSpPr>
        <p:spPr>
          <a:xfrm>
            <a:off x="0" y="1021080"/>
            <a:ext cx="12192000" cy="5836920"/>
          </a:xfrm>
        </p:spPr>
        <p:txBody>
          <a:bodyPr>
            <a:normAutofit fontScale="92500" lnSpcReduction="20000"/>
          </a:bodyPr>
          <a:lstStyle/>
          <a:p>
            <a:pPr fontAlgn="base"/>
            <a:r>
              <a:rPr lang="tr-TR" b="1" dirty="0">
                <a:latin typeface="Arial" panose="020B0604020202020204" pitchFamily="34" charset="0"/>
                <a:cs typeface="Arial" panose="020B0604020202020204" pitchFamily="34" charset="0"/>
              </a:rPr>
              <a:t>Odamız, 1867 yılında Mutasarrıf Şevket Bey tarafından kurulmuştur. </a:t>
            </a:r>
            <a:endParaRPr lang="tr-TR" b="1" dirty="0" smtClean="0">
              <a:latin typeface="Arial" panose="020B0604020202020204" pitchFamily="34" charset="0"/>
              <a:cs typeface="Arial" panose="020B0604020202020204" pitchFamily="34" charset="0"/>
            </a:endParaRPr>
          </a:p>
          <a:p>
            <a:pPr fontAlgn="base"/>
            <a:endParaRPr lang="tr-TR" b="1" dirty="0">
              <a:latin typeface="Arial" panose="020B0604020202020204" pitchFamily="34" charset="0"/>
              <a:cs typeface="Arial" panose="020B0604020202020204" pitchFamily="34" charset="0"/>
            </a:endParaRPr>
          </a:p>
          <a:p>
            <a:pPr fontAlgn="base"/>
            <a:r>
              <a:rPr lang="tr-TR" b="1" dirty="0">
                <a:latin typeface="Arial" panose="020B0604020202020204" pitchFamily="34" charset="0"/>
                <a:cs typeface="Arial" panose="020B0604020202020204" pitchFamily="34" charset="0"/>
              </a:rPr>
              <a:t>1911 yılında yayımlanan bir nizamname ile Isparta Ticaret ve Sanayi Odası yasal hüviyet kazanmıştır</a:t>
            </a:r>
            <a:r>
              <a:rPr lang="tr-TR" b="1" dirty="0" smtClean="0">
                <a:latin typeface="Arial" panose="020B0604020202020204" pitchFamily="34" charset="0"/>
                <a:cs typeface="Arial" panose="020B0604020202020204" pitchFamily="34" charset="0"/>
              </a:rPr>
              <a:t>.</a:t>
            </a:r>
          </a:p>
          <a:p>
            <a:pPr fontAlgn="base"/>
            <a:endParaRPr lang="tr-TR" b="1" dirty="0">
              <a:latin typeface="Arial" panose="020B0604020202020204" pitchFamily="34" charset="0"/>
              <a:cs typeface="Arial" panose="020B0604020202020204" pitchFamily="34" charset="0"/>
            </a:endParaRPr>
          </a:p>
          <a:p>
            <a:pPr fontAlgn="base"/>
            <a:r>
              <a:rPr lang="tr-TR" b="1" dirty="0" smtClean="0">
                <a:latin typeface="Arial" panose="020B0604020202020204" pitchFamily="34" charset="0"/>
                <a:cs typeface="Arial" panose="020B0604020202020204" pitchFamily="34" charset="0"/>
              </a:rPr>
              <a:t>TOBB </a:t>
            </a:r>
            <a:r>
              <a:rPr lang="tr-TR" b="1" dirty="0">
                <a:latin typeface="Arial" panose="020B0604020202020204" pitchFamily="34" charset="0"/>
                <a:cs typeface="Arial" panose="020B0604020202020204" pitchFamily="34" charset="0"/>
              </a:rPr>
              <a:t>Akreditasyon ve TSE-ISO-EN 9000 Kalite </a:t>
            </a:r>
            <a:r>
              <a:rPr lang="tr-TR" b="1" dirty="0" smtClean="0">
                <a:latin typeface="Arial" panose="020B0604020202020204" pitchFamily="34" charset="0"/>
                <a:cs typeface="Arial" panose="020B0604020202020204" pitchFamily="34" charset="0"/>
              </a:rPr>
              <a:t>Belgelerine sahiptir.</a:t>
            </a:r>
          </a:p>
          <a:p>
            <a:pPr fontAlgn="base"/>
            <a:endParaRPr lang="tr-TR" b="1" dirty="0">
              <a:latin typeface="Arial" panose="020B0604020202020204" pitchFamily="34" charset="0"/>
              <a:cs typeface="Arial" panose="020B0604020202020204" pitchFamily="34" charset="0"/>
            </a:endParaRPr>
          </a:p>
          <a:p>
            <a:pPr fontAlgn="base"/>
            <a:r>
              <a:rPr lang="tr-TR" b="1" dirty="0">
                <a:latin typeface="Arial" panose="020B0604020202020204" pitchFamily="34" charset="0"/>
                <a:cs typeface="Arial" panose="020B0604020202020204" pitchFamily="34" charset="0"/>
              </a:rPr>
              <a:t>Odamız bünyesinde 17 meslek komitesi bulunmaktadır. Gayrimenkul, Finans ve Sigorta Faaliyetleri; Eğitim, Kültür, Eğlence Spor Bilgi ve İletişim; İnsan Sağlığı ve Diğer Sosyal Destek Hizmet Faaliyetleri; İnşaat Faaliyetleri; İnşaat Malzemeleri Ticareti; Deri İmalatı ve İhracatı; Tarım, Balıkçılık ve Hayvancılık; Gıda, İçecek, Tütün Ticareti ve İmalatı; Kimyasal, Makine, Kazan, Mermer, Metal İmalatı, Elektrik Üretimi ve Dağıtımı; Motorlu Taşıtlar Yedek Parça Aksesuar Yakıtları Ticareti ve İmalatı; Giyim, Ev Tekstil Ticareti ve İmalatı; Mobilya ve Elektrikli Materyallerin Ticareti; Maden, Kimyasal, Mücevher, Oyuncak ve Hediyelik Eşya Ticareti; Ormancılık ve Ambalaj Malzemesi İmalatı ve Ticareti; Yolcu ve Yük Taşıma Nakliyeciliği; Konaklama Yerleri, Danışmanlık ve Turizm;  Mühendislik Faaliyetleri.</a:t>
            </a:r>
          </a:p>
          <a:p>
            <a:endParaRPr lang="tr-TR" dirty="0"/>
          </a:p>
        </p:txBody>
      </p:sp>
    </p:spTree>
    <p:extLst>
      <p:ext uri="{BB962C8B-B14F-4D97-AF65-F5344CB8AC3E}">
        <p14:creationId xmlns:p14="http://schemas.microsoft.com/office/powerpoint/2010/main" val="39613601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201" y="188640"/>
            <a:ext cx="10972800" cy="3749934"/>
          </a:xfrm>
        </p:spPr>
      </p:pic>
      <p:sp>
        <p:nvSpPr>
          <p:cNvPr id="7" name="Metin kutusu 6"/>
          <p:cNvSpPr txBox="1"/>
          <p:nvPr/>
        </p:nvSpPr>
        <p:spPr>
          <a:xfrm>
            <a:off x="0" y="4390072"/>
            <a:ext cx="12192000" cy="1631216"/>
          </a:xfrm>
          <a:prstGeom prst="rect">
            <a:avLst/>
          </a:prstGeom>
          <a:noFill/>
        </p:spPr>
        <p:txBody>
          <a:bodyPr wrap="square" rtlCol="0">
            <a:spAutoFit/>
          </a:bodyPr>
          <a:lstStyle/>
          <a:p>
            <a:pPr algn="just"/>
            <a:r>
              <a:rPr lang="tr-TR" sz="2000" b="1" dirty="0">
                <a:latin typeface="Arial" panose="020B0604020202020204" pitchFamily="34" charset="0"/>
                <a:cs typeface="Arial" panose="020B0604020202020204" pitchFamily="34" charset="0"/>
              </a:rPr>
              <a:t>Yörenin zengin tarihi geçmişi nedeniyle, turizme yönelik son derece zengin ve görülmeye değer kültürel eserler ve yerler </a:t>
            </a:r>
            <a:r>
              <a:rPr lang="tr-TR" sz="2000" b="1" dirty="0" smtClean="0">
                <a:latin typeface="Arial" panose="020B0604020202020204" pitchFamily="34" charset="0"/>
                <a:cs typeface="Arial" panose="020B0604020202020204" pitchFamily="34" charset="0"/>
              </a:rPr>
              <a:t>bulunmaktadır.</a:t>
            </a:r>
          </a:p>
          <a:p>
            <a:pPr algn="just"/>
            <a:r>
              <a:rPr lang="tr-TR" sz="2000" b="1" dirty="0">
                <a:latin typeface="Arial" panose="020B0604020202020204" pitchFamily="34" charset="0"/>
                <a:cs typeface="Arial" panose="020B0604020202020204" pitchFamily="34" charset="0"/>
              </a:rPr>
              <a:t>2017 yılında Isparta iline en fazla turist gönderen ülkeler </a:t>
            </a:r>
            <a:r>
              <a:rPr lang="tr-TR" sz="2000" b="1" i="1" dirty="0">
                <a:latin typeface="Arial" panose="020B0604020202020204" pitchFamily="34" charset="0"/>
                <a:cs typeface="Arial" panose="020B0604020202020204" pitchFamily="34" charset="0"/>
              </a:rPr>
              <a:t>Almanya, Azerbaycan, İran, İtalya, Katar, Suudi Arabistan, İngiltere, Çin Halk Cumhuriyeti, Rusya, Fransa ve ABD’dir. </a:t>
            </a:r>
            <a:r>
              <a:rPr lang="tr-TR" sz="2000" b="1" dirty="0">
                <a:latin typeface="Arial" panose="020B0604020202020204" pitchFamily="34" charset="0"/>
                <a:cs typeface="Arial" panose="020B0604020202020204" pitchFamily="34" charset="0"/>
              </a:rPr>
              <a:t>Yaz aylarında turizm talebi daha fazla olmaktadır. </a:t>
            </a:r>
          </a:p>
        </p:txBody>
      </p:sp>
      <p:sp>
        <p:nvSpPr>
          <p:cNvPr id="10" name="Metin kutusu 9"/>
          <p:cNvSpPr txBox="1"/>
          <p:nvPr/>
        </p:nvSpPr>
        <p:spPr>
          <a:xfrm>
            <a:off x="337974" y="4020740"/>
            <a:ext cx="5088565" cy="369332"/>
          </a:xfrm>
          <a:prstGeom prst="rect">
            <a:avLst/>
          </a:prstGeom>
          <a:noFill/>
        </p:spPr>
        <p:txBody>
          <a:bodyPr wrap="square" rtlCol="0">
            <a:spAutoFit/>
          </a:bodyPr>
          <a:lstStyle/>
          <a:p>
            <a:r>
              <a:rPr lang="tr-TR" b="1" dirty="0" smtClean="0"/>
              <a:t>Yer: </a:t>
            </a:r>
            <a:r>
              <a:rPr lang="tr-TR" dirty="0" smtClean="0"/>
              <a:t>Yalvaç</a:t>
            </a:r>
            <a:endParaRPr lang="tr-TR" dirty="0"/>
          </a:p>
        </p:txBody>
      </p:sp>
    </p:spTree>
    <p:extLst>
      <p:ext uri="{BB962C8B-B14F-4D97-AF65-F5344CB8AC3E}">
        <p14:creationId xmlns:p14="http://schemas.microsoft.com/office/powerpoint/2010/main" val="3062249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68680"/>
          </a:xfrm>
        </p:spPr>
        <p:txBody>
          <a:bodyPr>
            <a:normAutofit/>
          </a:bodyPr>
          <a:lstStyle/>
          <a:p>
            <a:pPr algn="ctr"/>
            <a:r>
              <a:rPr lang="tr-TR" sz="3600" b="1" dirty="0">
                <a:latin typeface="Arial" panose="020B0604020202020204" pitchFamily="34" charset="0"/>
                <a:cs typeface="Arial" panose="020B0604020202020204" pitchFamily="34" charset="0"/>
              </a:rPr>
              <a:t>Sakin Şehir Unvanlı YALVAÇ</a:t>
            </a:r>
            <a:endParaRPr lang="tr-TR" sz="36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34440"/>
            <a:ext cx="12192000" cy="5623559"/>
          </a:xfrm>
        </p:spPr>
      </p:pic>
    </p:spTree>
    <p:extLst>
      <p:ext uri="{BB962C8B-B14F-4D97-AF65-F5344CB8AC3E}">
        <p14:creationId xmlns:p14="http://schemas.microsoft.com/office/powerpoint/2010/main" val="148296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0"/>
            <a:ext cx="10972800" cy="883920"/>
          </a:xfrm>
        </p:spPr>
        <p:txBody>
          <a:bodyPr>
            <a:normAutofit/>
          </a:bodyPr>
          <a:lstStyle/>
          <a:p>
            <a:pPr algn="ctr"/>
            <a:r>
              <a:rPr lang="tr-TR" sz="3600" b="1" dirty="0" smtClean="0">
                <a:latin typeface="Arial" panose="020B0604020202020204" pitchFamily="34" charset="0"/>
                <a:cs typeface="Arial" panose="020B0604020202020204" pitchFamily="34" charset="0"/>
              </a:rPr>
              <a:t>Turizm Cenneti </a:t>
            </a:r>
            <a:r>
              <a:rPr lang="tr-TR" sz="3600" b="1" dirty="0">
                <a:latin typeface="Arial" panose="020B0604020202020204" pitchFamily="34" charset="0"/>
                <a:cs typeface="Arial" panose="020B0604020202020204" pitchFamily="34" charset="0"/>
              </a:rPr>
              <a:t>«Sakin Şehir» </a:t>
            </a:r>
            <a:r>
              <a:rPr lang="tr-TR" sz="3600" b="1" dirty="0" smtClean="0">
                <a:latin typeface="Arial" panose="020B0604020202020204" pitchFamily="34" charset="0"/>
                <a:cs typeface="Arial" panose="020B0604020202020204" pitchFamily="34" charset="0"/>
              </a:rPr>
              <a:t>Eğirdir-I</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112520"/>
            <a:ext cx="12192000" cy="5745480"/>
          </a:xfrm>
        </p:spPr>
        <p:txBody>
          <a:bodyPr/>
          <a:lstStyle/>
          <a:p>
            <a:r>
              <a:rPr lang="tr-TR" sz="2800" b="1" dirty="0" smtClean="0">
                <a:solidFill>
                  <a:srgbClr val="2B2B2B"/>
                </a:solidFill>
                <a:latin typeface="Arial" panose="020B0604020202020204" pitchFamily="34" charset="0"/>
                <a:cs typeface="Arial" panose="020B0604020202020204" pitchFamily="34" charset="0"/>
              </a:rPr>
              <a:t>Sakin şehir unvanlı Eğirdir İlçesi Isparta turizmin göz bebeğidir.</a:t>
            </a:r>
          </a:p>
          <a:p>
            <a:r>
              <a:rPr lang="tr-TR" sz="2800" b="1" dirty="0" smtClean="0">
                <a:solidFill>
                  <a:srgbClr val="2B2B2B"/>
                </a:solidFill>
                <a:latin typeface="Arial" panose="020B0604020202020204" pitchFamily="34" charset="0"/>
                <a:cs typeface="Arial" panose="020B0604020202020204" pitchFamily="34" charset="0"/>
              </a:rPr>
              <a:t>Başta Eğirdir Gölü’ndeki ada ve adadaki tarihi yapılar olmak üzere ilçede sayısız tarihi ve görsel şaheserler bulunmaktadır. Bazıları şöyledir: </a:t>
            </a:r>
          </a:p>
          <a:p>
            <a:r>
              <a:rPr lang="tr-TR" sz="2800" b="1" dirty="0" smtClean="0">
                <a:solidFill>
                  <a:srgbClr val="2B2B2B"/>
                </a:solidFill>
                <a:latin typeface="Arial" panose="020B0604020202020204" pitchFamily="34" charset="0"/>
                <a:cs typeface="Arial" panose="020B0604020202020204" pitchFamily="34" charset="0"/>
              </a:rPr>
              <a:t>Aya </a:t>
            </a:r>
            <a:r>
              <a:rPr lang="tr-TR" sz="2800" b="1" dirty="0" err="1">
                <a:solidFill>
                  <a:srgbClr val="2B2B2B"/>
                </a:solidFill>
                <a:latin typeface="Arial" panose="020B0604020202020204" pitchFamily="34" charset="0"/>
                <a:cs typeface="Arial" panose="020B0604020202020204" pitchFamily="34" charset="0"/>
              </a:rPr>
              <a:t>Stefanos</a:t>
            </a:r>
            <a:r>
              <a:rPr lang="tr-TR" sz="2800" b="1" dirty="0">
                <a:solidFill>
                  <a:srgbClr val="2B2B2B"/>
                </a:solidFill>
                <a:latin typeface="Arial" panose="020B0604020202020204" pitchFamily="34" charset="0"/>
                <a:cs typeface="Arial" panose="020B0604020202020204" pitchFamily="34" charset="0"/>
              </a:rPr>
              <a:t> Kilisesi, Aya </a:t>
            </a:r>
            <a:r>
              <a:rPr lang="tr-TR" sz="2800" b="1" dirty="0" err="1">
                <a:solidFill>
                  <a:srgbClr val="2B2B2B"/>
                </a:solidFill>
                <a:latin typeface="Arial" panose="020B0604020202020204" pitchFamily="34" charset="0"/>
                <a:cs typeface="Arial" panose="020B0604020202020204" pitchFamily="34" charset="0"/>
              </a:rPr>
              <a:t>Georgios</a:t>
            </a:r>
            <a:r>
              <a:rPr lang="tr-TR" sz="2800" b="1" dirty="0">
                <a:solidFill>
                  <a:srgbClr val="2B2B2B"/>
                </a:solidFill>
                <a:latin typeface="Arial" panose="020B0604020202020204" pitchFamily="34" charset="0"/>
                <a:cs typeface="Arial" panose="020B0604020202020204" pitchFamily="34" charset="0"/>
              </a:rPr>
              <a:t> Kilisesi, </a:t>
            </a:r>
            <a:endParaRPr lang="tr-TR" sz="2800" b="1" dirty="0" smtClean="0">
              <a:solidFill>
                <a:srgbClr val="2B2B2B"/>
              </a:solidFill>
              <a:latin typeface="Arial" panose="020B0604020202020204" pitchFamily="34" charset="0"/>
              <a:cs typeface="Arial" panose="020B0604020202020204" pitchFamily="34" charset="0"/>
            </a:endParaRPr>
          </a:p>
          <a:p>
            <a:r>
              <a:rPr lang="tr-TR" sz="2800" b="1" dirty="0" err="1" smtClean="0">
                <a:solidFill>
                  <a:srgbClr val="2B2B2B"/>
                </a:solidFill>
                <a:latin typeface="Arial" panose="020B0604020202020204" pitchFamily="34" charset="0"/>
                <a:cs typeface="Arial" panose="020B0604020202020204" pitchFamily="34" charset="0"/>
              </a:rPr>
              <a:t>Hızırbey</a:t>
            </a:r>
            <a:r>
              <a:rPr lang="tr-TR" sz="2800" b="1" dirty="0" smtClean="0">
                <a:solidFill>
                  <a:srgbClr val="2B2B2B"/>
                </a:solidFill>
                <a:latin typeface="Arial" panose="020B0604020202020204" pitchFamily="34" charset="0"/>
                <a:cs typeface="Arial" panose="020B0604020202020204" pitchFamily="34" charset="0"/>
              </a:rPr>
              <a:t> </a:t>
            </a:r>
            <a:r>
              <a:rPr lang="tr-TR" sz="2800" b="1" dirty="0">
                <a:solidFill>
                  <a:srgbClr val="2B2B2B"/>
                </a:solidFill>
                <a:latin typeface="Arial" panose="020B0604020202020204" pitchFamily="34" charset="0"/>
                <a:cs typeface="Arial" panose="020B0604020202020204" pitchFamily="34" charset="0"/>
              </a:rPr>
              <a:t>Camii, Sinan Paşa Camii, Ada Camii, </a:t>
            </a:r>
            <a:endParaRPr lang="tr-TR" sz="2800" b="1" dirty="0" smtClean="0">
              <a:solidFill>
                <a:srgbClr val="2B2B2B"/>
              </a:solidFill>
              <a:latin typeface="Arial" panose="020B0604020202020204" pitchFamily="34" charset="0"/>
              <a:cs typeface="Arial" panose="020B0604020202020204" pitchFamily="34" charset="0"/>
            </a:endParaRPr>
          </a:p>
          <a:p>
            <a:r>
              <a:rPr lang="tr-TR" sz="2800" b="1" dirty="0" smtClean="0">
                <a:solidFill>
                  <a:srgbClr val="2B2B2B"/>
                </a:solidFill>
                <a:latin typeface="Arial" panose="020B0604020202020204" pitchFamily="34" charset="0"/>
                <a:cs typeface="Arial" panose="020B0604020202020204" pitchFamily="34" charset="0"/>
              </a:rPr>
              <a:t>Dündar </a:t>
            </a:r>
            <a:r>
              <a:rPr lang="tr-TR" sz="2800" b="1" dirty="0">
                <a:solidFill>
                  <a:srgbClr val="2B2B2B"/>
                </a:solidFill>
                <a:latin typeface="Arial" panose="020B0604020202020204" pitchFamily="34" charset="0"/>
                <a:cs typeface="Arial" panose="020B0604020202020204" pitchFamily="34" charset="0"/>
              </a:rPr>
              <a:t>Bey Medresesi, Eğirdir Kervansarayı, </a:t>
            </a:r>
            <a:endParaRPr lang="tr-TR" sz="2800" b="1" dirty="0" smtClean="0">
              <a:solidFill>
                <a:srgbClr val="2B2B2B"/>
              </a:solidFill>
              <a:latin typeface="Arial" panose="020B0604020202020204" pitchFamily="34" charset="0"/>
              <a:cs typeface="Arial" panose="020B0604020202020204" pitchFamily="34" charset="0"/>
            </a:endParaRPr>
          </a:p>
          <a:p>
            <a:r>
              <a:rPr lang="tr-TR" sz="2800" b="1" dirty="0" smtClean="0">
                <a:solidFill>
                  <a:srgbClr val="2B2B2B"/>
                </a:solidFill>
                <a:latin typeface="Arial" panose="020B0604020202020204" pitchFamily="34" charset="0"/>
                <a:cs typeface="Arial" panose="020B0604020202020204" pitchFamily="34" charset="0"/>
              </a:rPr>
              <a:t>Eğirdir </a:t>
            </a:r>
            <a:r>
              <a:rPr lang="tr-TR" sz="2800" b="1" dirty="0">
                <a:solidFill>
                  <a:srgbClr val="2B2B2B"/>
                </a:solidFill>
                <a:latin typeface="Arial" panose="020B0604020202020204" pitchFamily="34" charset="0"/>
                <a:cs typeface="Arial" panose="020B0604020202020204" pitchFamily="34" charset="0"/>
              </a:rPr>
              <a:t>Kalesi, </a:t>
            </a:r>
            <a:endParaRPr lang="tr-TR" sz="2800" b="1" dirty="0" smtClean="0">
              <a:solidFill>
                <a:srgbClr val="2B2B2B"/>
              </a:solidFill>
              <a:latin typeface="Arial" panose="020B0604020202020204" pitchFamily="34" charset="0"/>
              <a:cs typeface="Arial" panose="020B0604020202020204" pitchFamily="34" charset="0"/>
            </a:endParaRPr>
          </a:p>
          <a:p>
            <a:r>
              <a:rPr lang="tr-TR" sz="2800" b="1" dirty="0" err="1" smtClean="0">
                <a:solidFill>
                  <a:srgbClr val="2B2B2B"/>
                </a:solidFill>
                <a:latin typeface="Arial" panose="020B0604020202020204" pitchFamily="34" charset="0"/>
                <a:cs typeface="Arial" panose="020B0604020202020204" pitchFamily="34" charset="0"/>
              </a:rPr>
              <a:t>Prostanna</a:t>
            </a:r>
            <a:r>
              <a:rPr lang="tr-TR" sz="2800" b="1" dirty="0" smtClean="0">
                <a:solidFill>
                  <a:srgbClr val="2B2B2B"/>
                </a:solidFill>
                <a:latin typeface="Arial" panose="020B0604020202020204" pitchFamily="34" charset="0"/>
                <a:cs typeface="Arial" panose="020B0604020202020204" pitchFamily="34" charset="0"/>
              </a:rPr>
              <a:t> </a:t>
            </a:r>
            <a:r>
              <a:rPr lang="tr-TR" sz="2800" b="1" dirty="0">
                <a:solidFill>
                  <a:srgbClr val="2B2B2B"/>
                </a:solidFill>
                <a:latin typeface="Arial" panose="020B0604020202020204" pitchFamily="34" charset="0"/>
                <a:cs typeface="Arial" panose="020B0604020202020204" pitchFamily="34" charset="0"/>
              </a:rPr>
              <a:t>ve </a:t>
            </a:r>
            <a:r>
              <a:rPr lang="tr-TR" sz="2800" b="1" dirty="0" err="1">
                <a:solidFill>
                  <a:srgbClr val="2B2B2B"/>
                </a:solidFill>
                <a:latin typeface="Arial" panose="020B0604020202020204" pitchFamily="34" charset="0"/>
                <a:cs typeface="Arial" panose="020B0604020202020204" pitchFamily="34" charset="0"/>
              </a:rPr>
              <a:t>Malos</a:t>
            </a:r>
            <a:r>
              <a:rPr lang="tr-TR" sz="2800" b="1" dirty="0">
                <a:solidFill>
                  <a:srgbClr val="2B2B2B"/>
                </a:solidFill>
                <a:latin typeface="Arial" panose="020B0604020202020204" pitchFamily="34" charset="0"/>
                <a:cs typeface="Arial" panose="020B0604020202020204" pitchFamily="34" charset="0"/>
              </a:rPr>
              <a:t> Antik </a:t>
            </a:r>
            <a:r>
              <a:rPr lang="tr-TR" sz="2800" b="1" dirty="0" smtClean="0">
                <a:solidFill>
                  <a:srgbClr val="2B2B2B"/>
                </a:solidFill>
                <a:latin typeface="Arial" panose="020B0604020202020204" pitchFamily="34" charset="0"/>
                <a:cs typeface="Arial" panose="020B0604020202020204" pitchFamily="34" charset="0"/>
              </a:rPr>
              <a:t>Kenti</a:t>
            </a:r>
          </a:p>
          <a:p>
            <a:r>
              <a:rPr lang="tr-TR" sz="2800" b="1" dirty="0" smtClean="0">
                <a:solidFill>
                  <a:srgbClr val="2B2B2B"/>
                </a:solidFill>
                <a:latin typeface="Arial" panose="020B0604020202020204" pitchFamily="34" charset="0"/>
                <a:cs typeface="Arial" panose="020B0604020202020204" pitchFamily="34" charset="0"/>
              </a:rPr>
              <a:t>Barla </a:t>
            </a:r>
            <a:r>
              <a:rPr lang="tr-TR" sz="2800" b="1" dirty="0" err="1">
                <a:solidFill>
                  <a:srgbClr val="2B2B2B"/>
                </a:solidFill>
                <a:latin typeface="Arial" panose="020B0604020202020204" pitchFamily="34" charset="0"/>
                <a:cs typeface="Arial" panose="020B0604020202020204" pitchFamily="34" charset="0"/>
              </a:rPr>
              <a:t>Çeşnigir</a:t>
            </a:r>
            <a:r>
              <a:rPr lang="tr-TR" sz="2800" b="1" dirty="0">
                <a:solidFill>
                  <a:srgbClr val="2B2B2B"/>
                </a:solidFill>
                <a:latin typeface="Arial" panose="020B0604020202020204" pitchFamily="34" charset="0"/>
                <a:cs typeface="Arial" panose="020B0604020202020204" pitchFamily="34" charset="0"/>
              </a:rPr>
              <a:t> </a:t>
            </a:r>
            <a:r>
              <a:rPr lang="tr-TR" sz="2800" b="1" dirty="0" smtClean="0">
                <a:solidFill>
                  <a:srgbClr val="2B2B2B"/>
                </a:solidFill>
                <a:latin typeface="Arial" panose="020B0604020202020204" pitchFamily="34" charset="0"/>
                <a:cs typeface="Arial" panose="020B0604020202020204" pitchFamily="34" charset="0"/>
              </a:rPr>
              <a:t>Baba </a:t>
            </a:r>
            <a:r>
              <a:rPr lang="tr-TR" sz="2800" b="1" dirty="0">
                <a:solidFill>
                  <a:srgbClr val="2B2B2B"/>
                </a:solidFill>
                <a:latin typeface="Arial" panose="020B0604020202020204" pitchFamily="34" charset="0"/>
                <a:cs typeface="Arial" panose="020B0604020202020204" pitchFamily="34" charset="0"/>
              </a:rPr>
              <a:t>Sultan </a:t>
            </a:r>
            <a:r>
              <a:rPr lang="tr-TR" sz="2800" b="1" dirty="0" smtClean="0">
                <a:solidFill>
                  <a:srgbClr val="2B2B2B"/>
                </a:solidFill>
                <a:latin typeface="Arial" panose="020B0604020202020204" pitchFamily="34" charset="0"/>
                <a:cs typeface="Arial" panose="020B0604020202020204" pitchFamily="34" charset="0"/>
              </a:rPr>
              <a:t>Türbesi</a:t>
            </a:r>
            <a:r>
              <a:rPr lang="tr-TR" sz="2800" b="1" dirty="0">
                <a:solidFill>
                  <a:srgbClr val="2B2B2B"/>
                </a:solidFill>
                <a:latin typeface="Arial" panose="020B0604020202020204" pitchFamily="34" charset="0"/>
                <a:cs typeface="Arial" panose="020B0604020202020204" pitchFamily="34" charset="0"/>
              </a:rPr>
              <a:t>.</a:t>
            </a:r>
          </a:p>
          <a:p>
            <a:endParaRPr lang="tr-TR" dirty="0"/>
          </a:p>
        </p:txBody>
      </p:sp>
    </p:spTree>
    <p:extLst>
      <p:ext uri="{BB962C8B-B14F-4D97-AF65-F5344CB8AC3E}">
        <p14:creationId xmlns:p14="http://schemas.microsoft.com/office/powerpoint/2010/main" val="3636354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005840"/>
          </a:xfrm>
        </p:spPr>
        <p:txBody>
          <a:bodyPr>
            <a:normAutofit/>
          </a:bodyPr>
          <a:lstStyle/>
          <a:p>
            <a:pPr algn="ctr"/>
            <a:r>
              <a:rPr lang="tr-TR" sz="3600" b="1" dirty="0">
                <a:latin typeface="Arial" panose="020B0604020202020204" pitchFamily="34" charset="0"/>
                <a:cs typeface="Arial" panose="020B0604020202020204" pitchFamily="34" charset="0"/>
              </a:rPr>
              <a:t>Turizm </a:t>
            </a:r>
            <a:r>
              <a:rPr lang="tr-TR" sz="3600" b="1" dirty="0" smtClean="0">
                <a:latin typeface="Arial" panose="020B0604020202020204" pitchFamily="34" charset="0"/>
                <a:cs typeface="Arial" panose="020B0604020202020204" pitchFamily="34" charset="0"/>
              </a:rPr>
              <a:t>Cenneti «Sakin Şehir»  Eğirdir-II</a:t>
            </a:r>
            <a:endParaRPr lang="tr-TR" sz="36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12192000" cy="5791200"/>
          </a:xfrm>
        </p:spPr>
      </p:pic>
    </p:spTree>
    <p:extLst>
      <p:ext uri="{BB962C8B-B14F-4D97-AF65-F5344CB8AC3E}">
        <p14:creationId xmlns:p14="http://schemas.microsoft.com/office/powerpoint/2010/main" val="2883045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005840"/>
          </a:xfrm>
        </p:spPr>
        <p:txBody>
          <a:bodyPr>
            <a:normAutofit/>
          </a:bodyPr>
          <a:lstStyle/>
          <a:p>
            <a:pPr algn="ctr"/>
            <a:r>
              <a:rPr lang="tr-TR" sz="3600" b="1" dirty="0" smtClean="0">
                <a:latin typeface="Arial" panose="020B0604020202020204" pitchFamily="34" charset="0"/>
                <a:cs typeface="Arial" panose="020B0604020202020204" pitchFamily="34" charset="0"/>
              </a:rPr>
              <a:t>Eğirdir Gölü’nün Akpınar Seyir Tepesinden Görünümü</a:t>
            </a:r>
            <a:endParaRPr lang="tr-TR" sz="3600" b="1" dirty="0">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 y="1219200"/>
            <a:ext cx="11750040" cy="5440679"/>
          </a:xfrm>
        </p:spPr>
      </p:pic>
    </p:spTree>
    <p:extLst>
      <p:ext uri="{BB962C8B-B14F-4D97-AF65-F5344CB8AC3E}">
        <p14:creationId xmlns:p14="http://schemas.microsoft.com/office/powerpoint/2010/main" val="2734437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90600"/>
          </a:xfrm>
        </p:spPr>
        <p:txBody>
          <a:bodyPr/>
          <a:lstStyle/>
          <a:p>
            <a:pPr algn="ctr"/>
            <a:r>
              <a:rPr lang="tr-TR" b="1" dirty="0" smtClean="0"/>
              <a:t>Gül Turizmi</a:t>
            </a:r>
            <a:endParaRPr lang="tr-TR" b="1" dirty="0"/>
          </a:p>
        </p:txBody>
      </p:sp>
      <p:sp>
        <p:nvSpPr>
          <p:cNvPr id="3" name="İçerik Yer Tutucusu 2"/>
          <p:cNvSpPr>
            <a:spLocks noGrp="1"/>
          </p:cNvSpPr>
          <p:nvPr>
            <p:ph idx="1"/>
          </p:nvPr>
        </p:nvSpPr>
        <p:spPr>
          <a:xfrm>
            <a:off x="0" y="1066800"/>
            <a:ext cx="12192000" cy="5791200"/>
          </a:xfrm>
        </p:spPr>
        <p:txBody>
          <a:bodyPr>
            <a:normAutofit/>
          </a:bodyPr>
          <a:lstStyle/>
          <a:p>
            <a:r>
              <a:rPr lang="tr-TR" sz="2400" b="1" dirty="0" smtClean="0">
                <a:latin typeface="Arial" panose="020B0604020202020204" pitchFamily="34" charset="0"/>
                <a:cs typeface="Arial" panose="020B0604020202020204" pitchFamily="34" charset="0"/>
              </a:rPr>
              <a:t>Isparta’nın en önemli ürünlerinden birisi olan Gülün turizm boyutu her geçen gün genişleyerek devam ediyor.</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Bilindiği gibi gül hasadı sınırlı bir dönemde yapılmaktadır.</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Ardıçlı Köyü ve güller vadisi olarak bilinen </a:t>
            </a:r>
            <a:r>
              <a:rPr lang="tr-TR" sz="2400" b="1" dirty="0" err="1" smtClean="0">
                <a:latin typeface="Arial" panose="020B0604020202020204" pitchFamily="34" charset="0"/>
                <a:cs typeface="Arial" panose="020B0604020202020204" pitchFamily="34" charset="0"/>
              </a:rPr>
              <a:t>Güneykent</a:t>
            </a:r>
            <a:r>
              <a:rPr lang="tr-TR" sz="2400" b="1" dirty="0" smtClean="0">
                <a:latin typeface="Arial" panose="020B0604020202020204" pitchFamily="34" charset="0"/>
                <a:cs typeface="Arial" panose="020B0604020202020204" pitchFamily="34" charset="0"/>
              </a:rPr>
              <a:t> öne çıkıyor.</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Bu dönemde yerli ve yabancı turistler «gül toplama/gül hasadı» turlarına yoğun ilgi göstermektedir.  </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Gül hasadı turları için gelen turistler aynı zaman da İlin diğer tarihi ve görsel turistik yerlerini de gezebilmektedir.</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609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83920"/>
          </a:xfrm>
        </p:spPr>
        <p:txBody>
          <a:bodyPr>
            <a:normAutofit/>
          </a:bodyPr>
          <a:lstStyle/>
          <a:p>
            <a:pPr algn="ctr"/>
            <a:r>
              <a:rPr lang="tr-TR" sz="3600" b="1" dirty="0" smtClean="0">
                <a:latin typeface="Arial" panose="020B0604020202020204" pitchFamily="34" charset="0"/>
                <a:cs typeface="Arial" panose="020B0604020202020204" pitchFamily="34" charset="0"/>
              </a:rPr>
              <a:t>Gül Turizmi</a:t>
            </a:r>
            <a:endParaRPr lang="tr-TR" sz="3600" b="1" dirty="0">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4920"/>
            <a:ext cx="12192000" cy="5593079"/>
          </a:xfrm>
        </p:spPr>
      </p:pic>
    </p:spTree>
    <p:extLst>
      <p:ext uri="{BB962C8B-B14F-4D97-AF65-F5344CB8AC3E}">
        <p14:creationId xmlns:p14="http://schemas.microsoft.com/office/powerpoint/2010/main" val="1313555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07720"/>
          </a:xfrm>
        </p:spPr>
        <p:txBody>
          <a:bodyPr/>
          <a:lstStyle/>
          <a:p>
            <a:pPr algn="ctr"/>
            <a:r>
              <a:rPr lang="tr-TR" b="1" dirty="0"/>
              <a:t>Mor Turizm: Lavanta </a:t>
            </a:r>
            <a:endParaRPr lang="tr-TR" dirty="0"/>
          </a:p>
        </p:txBody>
      </p:sp>
      <p:sp>
        <p:nvSpPr>
          <p:cNvPr id="3" name="İçerik Yer Tutucusu 2"/>
          <p:cNvSpPr>
            <a:spLocks noGrp="1"/>
          </p:cNvSpPr>
          <p:nvPr>
            <p:ph idx="1"/>
          </p:nvPr>
        </p:nvSpPr>
        <p:spPr>
          <a:xfrm>
            <a:off x="0" y="990600"/>
            <a:ext cx="12192000" cy="5867400"/>
          </a:xfrm>
        </p:spPr>
        <p:txBody>
          <a:bodyPr>
            <a:normAutofit fontScale="92500" lnSpcReduction="20000"/>
          </a:bodyPr>
          <a:lstStyle/>
          <a:p>
            <a:r>
              <a:rPr lang="tr-TR" b="1" dirty="0" smtClean="0">
                <a:latin typeface="Arial" panose="020B0604020202020204" pitchFamily="34" charset="0"/>
                <a:cs typeface="Arial" panose="020B0604020202020204" pitchFamily="34" charset="0"/>
              </a:rPr>
              <a:t>Kuyucak Köyü’ne gelen turist gruplarına çok zengin bir hizmet sunulmaktadır. Bunların öne çıkanları şunlardır:</a:t>
            </a:r>
          </a:p>
          <a:p>
            <a:r>
              <a:rPr lang="tr-TR" b="1" dirty="0" smtClean="0">
                <a:latin typeface="Arial" panose="020B0604020202020204" pitchFamily="34" charset="0"/>
                <a:cs typeface="Arial" panose="020B0604020202020204" pitchFamily="34" charset="0"/>
              </a:rPr>
              <a:t>Geleneksel </a:t>
            </a:r>
            <a:r>
              <a:rPr lang="tr-TR" b="1" dirty="0">
                <a:latin typeface="Arial" panose="020B0604020202020204" pitchFamily="34" charset="0"/>
                <a:cs typeface="Arial" panose="020B0604020202020204" pitchFamily="34" charset="0"/>
              </a:rPr>
              <a:t>kıl çadırda, otantik bir ortamda köy kahvaltısı (Lavanta balı, lavanta çayı, köy peyniri, zeytin, sebze vb.) ve yöreye has lezzetlerden oluşan öğle yemeği,</a:t>
            </a:r>
          </a:p>
          <a:p>
            <a:r>
              <a:rPr lang="tr-TR" b="1" dirty="0" smtClean="0">
                <a:latin typeface="Arial" panose="020B0604020202020204" pitchFamily="34" charset="0"/>
                <a:cs typeface="Arial" panose="020B0604020202020204" pitchFamily="34" charset="0"/>
              </a:rPr>
              <a:t>Gruplara </a:t>
            </a:r>
            <a:r>
              <a:rPr lang="tr-TR" b="1" dirty="0">
                <a:latin typeface="Arial" panose="020B0604020202020204" pitchFamily="34" charset="0"/>
                <a:cs typeface="Arial" panose="020B0604020202020204" pitchFamily="34" charset="0"/>
              </a:rPr>
              <a:t>lavantanın faydalarının ve tarihçesinin anlatıldığı küçük bir rehberlik hizmeti,</a:t>
            </a:r>
          </a:p>
          <a:p>
            <a:r>
              <a:rPr lang="tr-TR" b="1" dirty="0" smtClean="0">
                <a:latin typeface="Arial" panose="020B0604020202020204" pitchFamily="34" charset="0"/>
                <a:cs typeface="Arial" panose="020B0604020202020204" pitchFamily="34" charset="0"/>
              </a:rPr>
              <a:t>Lavanta </a:t>
            </a:r>
            <a:r>
              <a:rPr lang="tr-TR" b="1" dirty="0">
                <a:latin typeface="Arial" panose="020B0604020202020204" pitchFamily="34" charset="0"/>
                <a:cs typeface="Arial" panose="020B0604020202020204" pitchFamily="34" charset="0"/>
              </a:rPr>
              <a:t>bahçelerinde gezi </a:t>
            </a:r>
            <a:r>
              <a:rPr lang="tr-TR" b="1" dirty="0" smtClean="0">
                <a:latin typeface="Arial" panose="020B0604020202020204" pitchFamily="34" charset="0"/>
                <a:cs typeface="Arial" panose="020B0604020202020204" pitchFamily="34" charset="0"/>
              </a:rPr>
              <a:t>Lavanta </a:t>
            </a:r>
            <a:r>
              <a:rPr lang="tr-TR" b="1" dirty="0">
                <a:latin typeface="Arial" panose="020B0604020202020204" pitchFamily="34" charset="0"/>
                <a:cs typeface="Arial" panose="020B0604020202020204" pitchFamily="34" charset="0"/>
              </a:rPr>
              <a:t>yağı çıkarılması,</a:t>
            </a:r>
          </a:p>
          <a:p>
            <a:r>
              <a:rPr lang="tr-TR" b="1" dirty="0" smtClean="0">
                <a:latin typeface="Arial" panose="020B0604020202020204" pitchFamily="34" charset="0"/>
                <a:cs typeface="Arial" panose="020B0604020202020204" pitchFamily="34" charset="0"/>
              </a:rPr>
              <a:t>Eşsiz </a:t>
            </a:r>
            <a:r>
              <a:rPr lang="tr-TR" b="1" dirty="0">
                <a:latin typeface="Arial" panose="020B0604020202020204" pitchFamily="34" charset="0"/>
                <a:cs typeface="Arial" panose="020B0604020202020204" pitchFamily="34" charset="0"/>
              </a:rPr>
              <a:t>manzaraların ölümsüzleştirilebileceği, ufuk çizgisi gözetilerek belirlenmiş noktalarda fotoğraf çekimi,</a:t>
            </a:r>
          </a:p>
          <a:p>
            <a:r>
              <a:rPr lang="tr-TR" b="1" dirty="0" smtClean="0">
                <a:latin typeface="Arial" panose="020B0604020202020204" pitchFamily="34" charset="0"/>
                <a:cs typeface="Arial" panose="020B0604020202020204" pitchFamily="34" charset="0"/>
              </a:rPr>
              <a:t>Sabah </a:t>
            </a:r>
            <a:r>
              <a:rPr lang="tr-TR" b="1" dirty="0">
                <a:latin typeface="Arial" panose="020B0604020202020204" pitchFamily="34" charset="0"/>
                <a:cs typeface="Arial" panose="020B0604020202020204" pitchFamily="34" charset="0"/>
              </a:rPr>
              <a:t>erken gün doğumu, akşam gün batımı fotoğrafları çekme imkanı</a:t>
            </a:r>
          </a:p>
          <a:p>
            <a:r>
              <a:rPr lang="tr-TR" b="1" dirty="0" smtClean="0">
                <a:latin typeface="Arial" panose="020B0604020202020204" pitchFamily="34" charset="0"/>
                <a:cs typeface="Arial" panose="020B0604020202020204" pitchFamily="34" charset="0"/>
              </a:rPr>
              <a:t>Köyde </a:t>
            </a:r>
            <a:r>
              <a:rPr lang="tr-TR" b="1" dirty="0">
                <a:latin typeface="Arial" panose="020B0604020202020204" pitchFamily="34" charset="0"/>
                <a:cs typeface="Arial" panose="020B0604020202020204" pitchFamily="34" charset="0"/>
              </a:rPr>
              <a:t>foto safariden sonra oluşturulacak lavanta fotoğraf sergisinin gezilmesi,</a:t>
            </a:r>
          </a:p>
          <a:p>
            <a:r>
              <a:rPr lang="tr-TR" b="1" dirty="0" smtClean="0">
                <a:latin typeface="Arial" panose="020B0604020202020204" pitchFamily="34" charset="0"/>
                <a:cs typeface="Arial" panose="020B0604020202020204" pitchFamily="34" charset="0"/>
              </a:rPr>
              <a:t>Belirlenen </a:t>
            </a:r>
            <a:r>
              <a:rPr lang="tr-TR" b="1" dirty="0">
                <a:latin typeface="Arial" panose="020B0604020202020204" pitchFamily="34" charset="0"/>
                <a:cs typeface="Arial" panose="020B0604020202020204" pitchFamily="34" charset="0"/>
              </a:rPr>
              <a:t>bisiklet ve yürüyüş rotalarında dileyen misafirlerin bisiklet, dileyen misafirlerin yürüyüş yapmasının sağlanması,</a:t>
            </a:r>
          </a:p>
          <a:p>
            <a:r>
              <a:rPr lang="tr-TR" b="1" dirty="0" smtClean="0">
                <a:latin typeface="Arial" panose="020B0604020202020204" pitchFamily="34" charset="0"/>
                <a:cs typeface="Arial" panose="020B0604020202020204" pitchFamily="34" charset="0"/>
              </a:rPr>
              <a:t>Lavanta </a:t>
            </a:r>
            <a:r>
              <a:rPr lang="tr-TR" b="1" dirty="0">
                <a:latin typeface="Arial" panose="020B0604020202020204" pitchFamily="34" charset="0"/>
                <a:cs typeface="Arial" panose="020B0604020202020204" pitchFamily="34" charset="0"/>
              </a:rPr>
              <a:t>bahçelerinde fayton turları </a:t>
            </a:r>
            <a:r>
              <a:rPr lang="tr-TR" b="1" dirty="0" smtClean="0">
                <a:latin typeface="Arial" panose="020B0604020202020204" pitchFamily="34" charset="0"/>
                <a:cs typeface="Arial" panose="020B0604020202020204" pitchFamily="34" charset="0"/>
              </a:rPr>
              <a:t>ve</a:t>
            </a:r>
          </a:p>
          <a:p>
            <a:r>
              <a:rPr lang="tr-TR" b="1" dirty="0" smtClean="0">
                <a:latin typeface="Arial" panose="020B0604020202020204" pitchFamily="34" charset="0"/>
                <a:cs typeface="Arial" panose="020B0604020202020204" pitchFamily="34" charset="0"/>
              </a:rPr>
              <a:t>Lavanta </a:t>
            </a:r>
            <a:r>
              <a:rPr lang="tr-TR" b="1" dirty="0">
                <a:latin typeface="Arial" panose="020B0604020202020204" pitchFamily="34" charset="0"/>
                <a:cs typeface="Arial" panose="020B0604020202020204" pitchFamily="34" charset="0"/>
              </a:rPr>
              <a:t>kokulu köy manzarasını eşsiz doğa ile birleştirerek fotoğraf çekim noktalarına yürüyüş</a:t>
            </a:r>
          </a:p>
          <a:p>
            <a:endParaRPr lang="tr-TR" dirty="0"/>
          </a:p>
        </p:txBody>
      </p:sp>
    </p:spTree>
    <p:extLst>
      <p:ext uri="{BB962C8B-B14F-4D97-AF65-F5344CB8AC3E}">
        <p14:creationId xmlns:p14="http://schemas.microsoft.com/office/powerpoint/2010/main" val="1486667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021080"/>
          </a:xfrm>
        </p:spPr>
        <p:txBody>
          <a:bodyPr/>
          <a:lstStyle/>
          <a:p>
            <a:pPr algn="ctr"/>
            <a:r>
              <a:rPr lang="tr-TR" b="1" dirty="0"/>
              <a:t>Mor Turizm: </a:t>
            </a:r>
            <a:r>
              <a:rPr lang="tr-TR" b="1" dirty="0" smtClean="0"/>
              <a:t>Lavanta-II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371" y="1628800"/>
            <a:ext cx="5557949" cy="4968552"/>
          </a:xfrm>
        </p:spPr>
      </p:pic>
      <p:sp>
        <p:nvSpPr>
          <p:cNvPr id="5" name="Metin kutusu 4"/>
          <p:cNvSpPr txBox="1"/>
          <p:nvPr/>
        </p:nvSpPr>
        <p:spPr>
          <a:xfrm>
            <a:off x="6324600" y="2026920"/>
            <a:ext cx="5867400" cy="4247317"/>
          </a:xfrm>
          <a:prstGeom prst="rect">
            <a:avLst/>
          </a:prstGeom>
          <a:noFill/>
        </p:spPr>
        <p:txBody>
          <a:bodyPr wrap="square" rtlCol="0">
            <a:spAutoFit/>
          </a:bodyPr>
          <a:lstStyle/>
          <a:p>
            <a:r>
              <a:rPr lang="tr-TR" b="1" dirty="0">
                <a:latin typeface="Arial" panose="020B0604020202020204" pitchFamily="34" charset="0"/>
                <a:cs typeface="Arial" panose="020B0604020202020204" pitchFamily="34" charset="0"/>
              </a:rPr>
              <a:t>Isparta’da Gül turizminden sonra lavanta turizmi hızla gelişiyor</a:t>
            </a:r>
            <a:r>
              <a:rPr lang="tr-TR" b="1" dirty="0" smtClean="0">
                <a:latin typeface="Arial" panose="020B0604020202020204" pitchFamily="34" charset="0"/>
                <a:cs typeface="Arial" panose="020B0604020202020204" pitchFamily="34" charset="0"/>
              </a:rPr>
              <a:t>.</a:t>
            </a:r>
          </a:p>
          <a:p>
            <a:endParaRPr lang="tr-TR" b="1"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Özellikle Kuyucak Köyü popüler hale gelen lavanta Turizminin yıllarda gelişerek yayılması bekleniyor</a:t>
            </a:r>
            <a:r>
              <a:rPr lang="tr-TR" b="1" dirty="0" smtClean="0">
                <a:latin typeface="Arial" panose="020B0604020202020204" pitchFamily="34" charset="0"/>
                <a:cs typeface="Arial" panose="020B0604020202020204" pitchFamily="34" charset="0"/>
              </a:rPr>
              <a:t>.</a:t>
            </a:r>
          </a:p>
          <a:p>
            <a:endParaRPr lang="tr-TR" b="1"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Kuyucak Köyü, Türkiye’de 2018’de gezilecek 100 yer arasına alındı. </a:t>
            </a:r>
            <a:endParaRPr lang="tr-TR" b="1" dirty="0" smtClean="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Ayrıca «Lavanta Kokulu Köy» olarak öne çıkıyor</a:t>
            </a:r>
            <a:r>
              <a:rPr lang="tr-TR" b="1" dirty="0" smtClean="0">
                <a:latin typeface="Arial" panose="020B0604020202020204" pitchFamily="34" charset="0"/>
                <a:cs typeface="Arial" panose="020B0604020202020204" pitchFamily="34" charset="0"/>
              </a:rPr>
              <a:t>.</a:t>
            </a:r>
          </a:p>
          <a:p>
            <a:endParaRPr lang="tr-TR" b="1"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Kuyucak lavanta turizmi, sürdürülebilir turizm ve yerel kalkınmanın sağlanmasının en güzel örneklerinden birini oluşturuyor. </a:t>
            </a:r>
          </a:p>
          <a:p>
            <a:endParaRPr lang="tr-TR" dirty="0"/>
          </a:p>
        </p:txBody>
      </p:sp>
    </p:spTree>
    <p:extLst>
      <p:ext uri="{BB962C8B-B14F-4D97-AF65-F5344CB8AC3E}">
        <p14:creationId xmlns:p14="http://schemas.microsoft.com/office/powerpoint/2010/main" val="2391603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99160"/>
          </a:xfrm>
        </p:spPr>
        <p:txBody>
          <a:bodyPr>
            <a:normAutofit/>
          </a:bodyPr>
          <a:lstStyle/>
          <a:p>
            <a:pPr algn="ctr"/>
            <a:r>
              <a:rPr lang="tr-TR" sz="3600" b="1" dirty="0" err="1" smtClean="0">
                <a:latin typeface="Arial" panose="020B0604020202020204" pitchFamily="34" charset="0"/>
                <a:cs typeface="Arial" panose="020B0604020202020204" pitchFamily="34" charset="0"/>
              </a:rPr>
              <a:t>Davraz</a:t>
            </a:r>
            <a:r>
              <a:rPr lang="tr-TR" sz="3600" b="1" dirty="0" smtClean="0">
                <a:latin typeface="Arial" panose="020B0604020202020204" pitchFamily="34" charset="0"/>
                <a:cs typeface="Arial" panose="020B0604020202020204" pitchFamily="34" charset="0"/>
              </a:rPr>
              <a:t> Kayak Merkezi</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310640"/>
            <a:ext cx="12192000" cy="5547360"/>
          </a:xfrm>
        </p:spPr>
        <p:txBody>
          <a:bodyPr>
            <a:normAutofit/>
          </a:bodyPr>
          <a:lstStyle/>
          <a:p>
            <a:pPr fontAlgn="base"/>
            <a:r>
              <a:rPr lang="tr-TR" sz="2400" b="1" dirty="0" err="1">
                <a:latin typeface="Arial" panose="020B0604020202020204" pitchFamily="34" charset="0"/>
                <a:cs typeface="Arial" panose="020B0604020202020204" pitchFamily="34" charset="0"/>
              </a:rPr>
              <a:t>Davraz</a:t>
            </a:r>
            <a:r>
              <a:rPr lang="tr-TR" sz="2400" b="1" dirty="0">
                <a:latin typeface="Arial" panose="020B0604020202020204" pitchFamily="34" charset="0"/>
                <a:cs typeface="Arial" panose="020B0604020202020204" pitchFamily="34" charset="0"/>
              </a:rPr>
              <a:t> Dağı, 2635 m zirve </a:t>
            </a:r>
            <a:r>
              <a:rPr lang="tr-TR" sz="2400" b="1" dirty="0" smtClean="0">
                <a:latin typeface="Arial" panose="020B0604020202020204" pitchFamily="34" charset="0"/>
                <a:cs typeface="Arial" panose="020B0604020202020204" pitchFamily="34" charset="0"/>
              </a:rPr>
              <a:t>yüksekliğindedir. </a:t>
            </a:r>
          </a:p>
          <a:p>
            <a:pPr fontAlgn="base"/>
            <a:r>
              <a:rPr lang="tr-TR" sz="2400" b="1" dirty="0" err="1" smtClean="0">
                <a:latin typeface="Arial" panose="020B0604020202020204" pitchFamily="34" charset="0"/>
                <a:cs typeface="Arial" panose="020B0604020202020204" pitchFamily="34" charset="0"/>
              </a:rPr>
              <a:t>Davraz</a:t>
            </a:r>
            <a:r>
              <a:rPr lang="tr-TR" sz="2400" b="1" dirty="0" smtClean="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Dağı-</a:t>
            </a:r>
            <a:r>
              <a:rPr lang="tr-TR" sz="2400" b="1" dirty="0" err="1">
                <a:latin typeface="Arial" panose="020B0604020202020204" pitchFamily="34" charset="0"/>
                <a:cs typeface="Arial" panose="020B0604020202020204" pitchFamily="34" charset="0"/>
              </a:rPr>
              <a:t>Karlıyayla</a:t>
            </a:r>
            <a:r>
              <a:rPr lang="tr-TR" sz="2400" b="1" dirty="0">
                <a:latin typeface="Arial" panose="020B0604020202020204" pitchFamily="34" charset="0"/>
                <a:cs typeface="Arial" panose="020B0604020202020204" pitchFamily="34" charset="0"/>
              </a:rPr>
              <a:t> Kış Sporları Turizm </a:t>
            </a:r>
            <a:r>
              <a:rPr lang="tr-TR" sz="2400" b="1" dirty="0" smtClean="0">
                <a:latin typeface="Arial" panose="020B0604020202020204" pitchFamily="34" charset="0"/>
                <a:cs typeface="Arial" panose="020B0604020202020204" pitchFamily="34" charset="0"/>
              </a:rPr>
              <a:t>Merkezi1995 </a:t>
            </a:r>
            <a:r>
              <a:rPr lang="tr-TR" sz="2400" b="1" dirty="0">
                <a:latin typeface="Arial" panose="020B0604020202020204" pitchFamily="34" charset="0"/>
                <a:cs typeface="Arial" panose="020B0604020202020204" pitchFamily="34" charset="0"/>
              </a:rPr>
              <a:t>tarihinde Turizm Merkezi olarak ilan edilmiştir. </a:t>
            </a:r>
            <a:endParaRPr lang="tr-TR" sz="2400" b="1" dirty="0" smtClean="0">
              <a:latin typeface="Arial" panose="020B0604020202020204" pitchFamily="34" charset="0"/>
              <a:cs typeface="Arial" panose="020B0604020202020204" pitchFamily="34" charset="0"/>
            </a:endParaRPr>
          </a:p>
          <a:p>
            <a:pPr fontAlgn="base"/>
            <a:r>
              <a:rPr lang="tr-TR" sz="2400" b="1" dirty="0" err="1" smtClean="0">
                <a:latin typeface="Arial" panose="020B0604020202020204" pitchFamily="34" charset="0"/>
                <a:cs typeface="Arial" panose="020B0604020202020204" pitchFamily="34" charset="0"/>
              </a:rPr>
              <a:t>Davraz</a:t>
            </a:r>
            <a:r>
              <a:rPr lang="tr-TR" sz="2400" b="1" dirty="0" smtClean="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Kayak </a:t>
            </a:r>
            <a:r>
              <a:rPr lang="tr-TR" sz="2400" b="1" dirty="0" smtClean="0">
                <a:latin typeface="Arial" panose="020B0604020202020204" pitchFamily="34" charset="0"/>
                <a:cs typeface="Arial" panose="020B0604020202020204" pitchFamily="34" charset="0"/>
              </a:rPr>
              <a:t>Merkezi’nin, </a:t>
            </a:r>
            <a:r>
              <a:rPr lang="tr-TR" sz="2400" b="1" dirty="0">
                <a:latin typeface="Arial" panose="020B0604020202020204" pitchFamily="34" charset="0"/>
                <a:cs typeface="Arial" panose="020B0604020202020204" pitchFamily="34" charset="0"/>
              </a:rPr>
              <a:t>Antalya’ya yakınlığı </a:t>
            </a:r>
            <a:r>
              <a:rPr lang="tr-TR" sz="2400" b="1" dirty="0" smtClean="0">
                <a:latin typeface="Arial" panose="020B0604020202020204" pitchFamily="34" charset="0"/>
                <a:cs typeface="Arial" panose="020B0604020202020204" pitchFamily="34" charset="0"/>
              </a:rPr>
              <a:t> önemli bir avantajıdır. </a:t>
            </a:r>
          </a:p>
          <a:p>
            <a:pPr fontAlgn="base"/>
            <a:r>
              <a:rPr lang="tr-TR" sz="2400" b="1" dirty="0" smtClean="0">
                <a:latin typeface="Arial" panose="020B0604020202020204" pitchFamily="34" charset="0"/>
                <a:cs typeface="Arial" panose="020B0604020202020204" pitchFamily="34" charset="0"/>
              </a:rPr>
              <a:t>Kayak dışında </a:t>
            </a:r>
            <a:r>
              <a:rPr lang="tr-TR" sz="2400" b="1" dirty="0">
                <a:latin typeface="Arial" panose="020B0604020202020204" pitchFamily="34" charset="0"/>
                <a:cs typeface="Arial" panose="020B0604020202020204" pitchFamily="34" charset="0"/>
              </a:rPr>
              <a:t>diğer doğa sporlarının da </a:t>
            </a:r>
            <a:r>
              <a:rPr lang="tr-TR" sz="2400" b="1" dirty="0" smtClean="0">
                <a:latin typeface="Arial" panose="020B0604020202020204" pitchFamily="34" charset="0"/>
                <a:cs typeface="Arial" panose="020B0604020202020204" pitchFamily="34" charset="0"/>
              </a:rPr>
              <a:t>y</a:t>
            </a:r>
            <a:r>
              <a:rPr lang="tr-TR" sz="2400" b="1" dirty="0">
                <a:latin typeface="Arial" panose="020B0604020202020204" pitchFamily="34" charset="0"/>
                <a:cs typeface="Arial" panose="020B0604020202020204" pitchFamily="34" charset="0"/>
              </a:rPr>
              <a:t>apılabilmektedir.</a:t>
            </a:r>
          </a:p>
          <a:p>
            <a:pPr fontAlgn="base"/>
            <a:r>
              <a:rPr lang="tr-TR" sz="2400" b="1" dirty="0" smtClean="0">
                <a:latin typeface="Arial" panose="020B0604020202020204" pitchFamily="34" charset="0"/>
                <a:cs typeface="Arial" panose="020B0604020202020204" pitchFamily="34" charset="0"/>
              </a:rPr>
              <a:t>Kayak </a:t>
            </a:r>
            <a:r>
              <a:rPr lang="tr-TR" sz="2400" b="1" dirty="0">
                <a:latin typeface="Arial" panose="020B0604020202020204" pitchFamily="34" charset="0"/>
                <a:cs typeface="Arial" panose="020B0604020202020204" pitchFamily="34" charset="0"/>
              </a:rPr>
              <a:t>merkezinde saatte 1000 kişiyi taşıyabilen 1211 m uzunluğunda 1. telesiyej, saatte 800 kişiyi taşıyabilen 936 m uzunluğunda 2. Telesiyej ve saatte 800 kişiyi taşıyabilen 850 m uzunluğunda 3. telesiyej olmak üzere toplam 3 adet telesiyej, ayrıca saatte 800 kişiyi taşıyabilen 624 m uzunluğunda bir adet teleski (T-Bar) ile </a:t>
            </a:r>
            <a:r>
              <a:rPr lang="tr-TR" sz="2400" b="1" dirty="0" smtClean="0">
                <a:latin typeface="Arial" panose="020B0604020202020204" pitchFamily="34" charset="0"/>
                <a:cs typeface="Arial" panose="020B0604020202020204" pitchFamily="34" charset="0"/>
              </a:rPr>
              <a:t>300’er </a:t>
            </a:r>
            <a:r>
              <a:rPr lang="tr-TR" sz="2400" b="1" dirty="0">
                <a:latin typeface="Arial" panose="020B0604020202020204" pitchFamily="34" charset="0"/>
                <a:cs typeface="Arial" panose="020B0604020202020204" pitchFamily="34" charset="0"/>
              </a:rPr>
              <a:t>metrelik 2 adet </a:t>
            </a:r>
            <a:r>
              <a:rPr lang="tr-TR" sz="2400" b="1" dirty="0" err="1">
                <a:latin typeface="Arial" panose="020B0604020202020204" pitchFamily="34" charset="0"/>
                <a:cs typeface="Arial" panose="020B0604020202020204" pitchFamily="34" charset="0"/>
              </a:rPr>
              <a:t>babylift</a:t>
            </a:r>
            <a:r>
              <a:rPr lang="tr-TR" sz="2400" b="1" dirty="0">
                <a:latin typeface="Arial" panose="020B0604020202020204" pitchFamily="34" charset="0"/>
                <a:cs typeface="Arial" panose="020B0604020202020204" pitchFamily="34" charset="0"/>
              </a:rPr>
              <a:t> bulunmaktadır</a:t>
            </a:r>
            <a:r>
              <a:rPr lang="tr-TR" sz="2400" b="1" dirty="0" smtClean="0">
                <a:latin typeface="Arial" panose="020B0604020202020204" pitchFamily="34" charset="0"/>
                <a:cs typeface="Arial" panose="020B0604020202020204" pitchFamily="34" charset="0"/>
              </a:rPr>
              <a:t>.</a:t>
            </a:r>
          </a:p>
          <a:p>
            <a:pPr fontAlgn="base"/>
            <a:r>
              <a:rPr lang="tr-TR" sz="2400" b="1" dirty="0">
                <a:latin typeface="Arial" panose="020B0604020202020204" pitchFamily="34" charset="0"/>
                <a:cs typeface="Arial" panose="020B0604020202020204" pitchFamily="34" charset="0"/>
              </a:rPr>
              <a:t>Kayak </a:t>
            </a:r>
            <a:r>
              <a:rPr lang="tr-TR" sz="2400" b="1" dirty="0" smtClean="0">
                <a:latin typeface="Arial" panose="020B0604020202020204" pitchFamily="34" charset="0"/>
                <a:cs typeface="Arial" panose="020B0604020202020204" pitchFamily="34" charset="0"/>
              </a:rPr>
              <a:t>Merkezindeki </a:t>
            </a:r>
            <a:r>
              <a:rPr lang="tr-TR" sz="2400" b="1" dirty="0">
                <a:latin typeface="Arial" panose="020B0604020202020204" pitchFamily="34" charset="0"/>
                <a:cs typeface="Arial" panose="020B0604020202020204" pitchFamily="34" charset="0"/>
              </a:rPr>
              <a:t>toplam </a:t>
            </a:r>
            <a:r>
              <a:rPr lang="tr-TR" sz="2400" b="1" dirty="0" smtClean="0">
                <a:latin typeface="Arial" panose="020B0604020202020204" pitchFamily="34" charset="0"/>
                <a:cs typeface="Arial" panose="020B0604020202020204" pitchFamily="34" charset="0"/>
              </a:rPr>
              <a:t>12 </a:t>
            </a:r>
            <a:r>
              <a:rPr lang="tr-TR" sz="2400" b="1" dirty="0">
                <a:latin typeface="Arial" panose="020B0604020202020204" pitchFamily="34" charset="0"/>
                <a:cs typeface="Arial" panose="020B0604020202020204" pitchFamily="34" charset="0"/>
              </a:rPr>
              <a:t>pistin toplam uzunluğu 23.500 </a:t>
            </a:r>
            <a:r>
              <a:rPr lang="tr-TR" sz="2400" b="1" dirty="0" err="1">
                <a:latin typeface="Arial" panose="020B0604020202020204" pitchFamily="34" charset="0"/>
                <a:cs typeface="Arial" panose="020B0604020202020204" pitchFamily="34" charset="0"/>
              </a:rPr>
              <a:t>m.dir</a:t>
            </a:r>
            <a:r>
              <a:rPr lang="tr-TR" sz="2400" b="1" dirty="0" smtClean="0">
                <a:latin typeface="Arial" panose="020B0604020202020204" pitchFamily="34" charset="0"/>
                <a:cs typeface="Arial" panose="020B0604020202020204" pitchFamily="34" charset="0"/>
              </a:rPr>
              <a:t>.</a:t>
            </a:r>
          </a:p>
          <a:p>
            <a:pPr fontAlgn="base"/>
            <a:r>
              <a:rPr lang="tr-TR" sz="2400" b="1" dirty="0">
                <a:latin typeface="Arial" panose="020B0604020202020204" pitchFamily="34" charset="0"/>
                <a:cs typeface="Arial" panose="020B0604020202020204" pitchFamily="34" charset="0"/>
              </a:rPr>
              <a:t>Mavi renkli pistler yeni başlayan kayakçılar </a:t>
            </a:r>
            <a:r>
              <a:rPr lang="tr-TR" sz="2400" b="1" dirty="0" smtClean="0">
                <a:latin typeface="Arial" panose="020B0604020202020204" pitchFamily="34" charset="0"/>
                <a:cs typeface="Arial" panose="020B0604020202020204" pitchFamily="34" charset="0"/>
              </a:rPr>
              <a:t>için; </a:t>
            </a:r>
            <a:r>
              <a:rPr lang="tr-TR" sz="2400" b="1" dirty="0">
                <a:latin typeface="Arial" panose="020B0604020202020204" pitchFamily="34" charset="0"/>
                <a:cs typeface="Arial" panose="020B0604020202020204" pitchFamily="34" charset="0"/>
              </a:rPr>
              <a:t>Kırmızı renkli pistler orta düzeyli kayakçılar için </a:t>
            </a:r>
            <a:r>
              <a:rPr lang="tr-TR" sz="2400" b="1" dirty="0" smtClean="0">
                <a:latin typeface="Arial" panose="020B0604020202020204" pitchFamily="34" charset="0"/>
                <a:cs typeface="Arial" panose="020B0604020202020204" pitchFamily="34" charset="0"/>
              </a:rPr>
              <a:t>ve </a:t>
            </a:r>
            <a:r>
              <a:rPr lang="tr-TR" sz="2400" b="1" dirty="0">
                <a:latin typeface="Arial" panose="020B0604020202020204" pitchFamily="34" charset="0"/>
                <a:cs typeface="Arial" panose="020B0604020202020204" pitchFamily="34" charset="0"/>
              </a:rPr>
              <a:t>Siyah renkli pistler usta kayakçılar için uygundur.</a:t>
            </a:r>
          </a:p>
        </p:txBody>
      </p:sp>
    </p:spTree>
    <p:extLst>
      <p:ext uri="{BB962C8B-B14F-4D97-AF65-F5344CB8AC3E}">
        <p14:creationId xmlns:p14="http://schemas.microsoft.com/office/powerpoint/2010/main" val="155275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29640"/>
          </a:xfrm>
        </p:spPr>
        <p:txBody>
          <a:bodyPr>
            <a:normAutofit/>
          </a:bodyPr>
          <a:lstStyle/>
          <a:p>
            <a:pPr algn="ctr"/>
            <a:r>
              <a:rPr lang="tr-TR" sz="3600" b="1" dirty="0" smtClean="0">
                <a:latin typeface="Arial" panose="020B0604020202020204" pitchFamily="34" charset="0"/>
                <a:cs typeface="Arial" panose="020B0604020202020204" pitchFamily="34" charset="0"/>
              </a:rPr>
              <a:t>Isparta Ekonomi Kampüsü</a:t>
            </a:r>
            <a:endParaRPr lang="tr-TR" sz="3600" b="1" dirty="0">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 y="1280160"/>
            <a:ext cx="5836920" cy="4998720"/>
          </a:xfrm>
        </p:spPr>
      </p:pic>
      <p:sp>
        <p:nvSpPr>
          <p:cNvPr id="3" name="Metin kutusu 2"/>
          <p:cNvSpPr txBox="1"/>
          <p:nvPr/>
        </p:nvSpPr>
        <p:spPr>
          <a:xfrm>
            <a:off x="6598919" y="1859280"/>
            <a:ext cx="5394961" cy="4401205"/>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a:t>
            </a:r>
            <a:r>
              <a:rPr lang="tr-TR" sz="2000" b="1" dirty="0">
                <a:latin typeface="Arial" panose="020B0604020202020204" pitchFamily="34" charset="0"/>
                <a:cs typeface="Arial" panose="020B0604020202020204" pitchFamily="34" charset="0"/>
              </a:rPr>
              <a:t>'Isparta Ekonomi Kampüsü'' 20 bin metrekarelik dev </a:t>
            </a:r>
            <a:r>
              <a:rPr lang="tr-TR" sz="2000" b="1" dirty="0" smtClean="0">
                <a:latin typeface="Arial" panose="020B0604020202020204" pitchFamily="34" charset="0"/>
                <a:cs typeface="Arial" panose="020B0604020202020204" pitchFamily="34" charset="0"/>
              </a:rPr>
              <a:t>hizmet alanı ile 2017 </a:t>
            </a:r>
            <a:r>
              <a:rPr lang="tr-TR" sz="2000" b="1" dirty="0">
                <a:latin typeface="Arial" panose="020B0604020202020204" pitchFamily="34" charset="0"/>
                <a:cs typeface="Arial" panose="020B0604020202020204" pitchFamily="34" charset="0"/>
              </a:rPr>
              <a:t>yılından itibaren üyelerine hizmet vermeye devam etmektedir. </a:t>
            </a:r>
            <a:r>
              <a:rPr lang="tr-TR" sz="2000" b="1" dirty="0" err="1" smtClean="0">
                <a:latin typeface="Arial" panose="020B0604020202020204" pitchFamily="34" charset="0"/>
                <a:cs typeface="Arial" panose="020B0604020202020204" pitchFamily="34" charset="0"/>
              </a:rPr>
              <a:t>Kampusteki</a:t>
            </a:r>
            <a:r>
              <a:rPr lang="tr-TR" sz="2000" b="1" dirty="0" smtClean="0">
                <a:latin typeface="Arial" panose="020B0604020202020204" pitchFamily="34" charset="0"/>
                <a:cs typeface="Arial" panose="020B0604020202020204" pitchFamily="34" charset="0"/>
              </a:rPr>
              <a:t> birimler; </a:t>
            </a:r>
          </a:p>
          <a:p>
            <a:endParaRPr lang="tr-TR" sz="2000" b="1" dirty="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Isparta </a:t>
            </a:r>
            <a:r>
              <a:rPr lang="tr-TR" sz="2000" b="1" dirty="0">
                <a:latin typeface="Arial" panose="020B0604020202020204" pitchFamily="34" charset="0"/>
                <a:cs typeface="Arial" panose="020B0604020202020204" pitchFamily="34" charset="0"/>
              </a:rPr>
              <a:t>Ticaret ve Sanayi Odası</a:t>
            </a:r>
            <a:r>
              <a:rPr lang="tr-TR" sz="2000" b="1" dirty="0" smtClean="0">
                <a:latin typeface="Arial" panose="020B0604020202020204" pitchFamily="34" charset="0"/>
                <a:cs typeface="Arial" panose="020B0604020202020204" pitchFamily="34" charset="0"/>
              </a:rPr>
              <a:t>, </a:t>
            </a:r>
          </a:p>
          <a:p>
            <a:r>
              <a:rPr lang="tr-TR" sz="2000" b="1" dirty="0" smtClean="0">
                <a:latin typeface="Arial" panose="020B0604020202020204" pitchFamily="34" charset="0"/>
                <a:cs typeface="Arial" panose="020B0604020202020204" pitchFamily="34" charset="0"/>
              </a:rPr>
              <a:t>Ticaret </a:t>
            </a:r>
            <a:r>
              <a:rPr lang="tr-TR" sz="2000" b="1" dirty="0">
                <a:latin typeface="Arial" panose="020B0604020202020204" pitchFamily="34" charset="0"/>
                <a:cs typeface="Arial" panose="020B0604020202020204" pitchFamily="34" charset="0"/>
              </a:rPr>
              <a:t>Borsası, </a:t>
            </a:r>
            <a:endParaRPr lang="tr-TR" sz="2000" b="1" dirty="0" smtClean="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Batı </a:t>
            </a:r>
            <a:r>
              <a:rPr lang="tr-TR" sz="2000" b="1" dirty="0">
                <a:latin typeface="Arial" panose="020B0604020202020204" pitchFamily="34" charset="0"/>
                <a:cs typeface="Arial" panose="020B0604020202020204" pitchFamily="34" charset="0"/>
              </a:rPr>
              <a:t>Akdeniz Kalkınma Ajansı, </a:t>
            </a:r>
            <a:endParaRPr lang="tr-TR" sz="2000" b="1" dirty="0" smtClean="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İş-Kur</a:t>
            </a:r>
            <a:r>
              <a:rPr lang="tr-TR" sz="2000" b="1" dirty="0">
                <a:latin typeface="Arial" panose="020B0604020202020204" pitchFamily="34" charset="0"/>
                <a:cs typeface="Arial" panose="020B0604020202020204" pitchFamily="34" charset="0"/>
              </a:rPr>
              <a:t>, </a:t>
            </a:r>
            <a:endParaRPr lang="tr-TR" sz="2000" b="1" dirty="0" smtClean="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KOSGEB</a:t>
            </a:r>
            <a:r>
              <a:rPr lang="tr-TR" sz="2000" b="1" dirty="0">
                <a:latin typeface="Arial" panose="020B0604020202020204" pitchFamily="34" charset="0"/>
                <a:cs typeface="Arial" panose="020B0604020202020204" pitchFamily="34" charset="0"/>
              </a:rPr>
              <a:t>, </a:t>
            </a:r>
            <a:endParaRPr lang="tr-TR" sz="2000" b="1" dirty="0" smtClean="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TSE </a:t>
            </a:r>
            <a:r>
              <a:rPr lang="tr-TR" sz="2000" b="1" dirty="0">
                <a:latin typeface="Arial" panose="020B0604020202020204" pitchFamily="34" charset="0"/>
                <a:cs typeface="Arial" panose="020B0604020202020204" pitchFamily="34" charset="0"/>
              </a:rPr>
              <a:t>temsilcilikleri, </a:t>
            </a:r>
            <a:endParaRPr lang="tr-TR" sz="2000" b="1" dirty="0" smtClean="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Teknoloji </a:t>
            </a:r>
            <a:r>
              <a:rPr lang="tr-TR" sz="2000" b="1" dirty="0">
                <a:latin typeface="Arial" panose="020B0604020202020204" pitchFamily="34" charset="0"/>
                <a:cs typeface="Arial" panose="020B0604020202020204" pitchFamily="34" charset="0"/>
              </a:rPr>
              <a:t>Transfer Ofisi, </a:t>
            </a:r>
            <a:endParaRPr lang="tr-TR" sz="2000" b="1" dirty="0" smtClean="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Eczacılar </a:t>
            </a:r>
            <a:r>
              <a:rPr lang="tr-TR" sz="2000" b="1" dirty="0">
                <a:latin typeface="Arial" panose="020B0604020202020204" pitchFamily="34" charset="0"/>
                <a:cs typeface="Arial" panose="020B0604020202020204" pitchFamily="34" charset="0"/>
              </a:rPr>
              <a:t>Odası, </a:t>
            </a:r>
          </a:p>
          <a:p>
            <a:r>
              <a:rPr lang="tr-TR" sz="2000" b="1" dirty="0" smtClean="0">
                <a:latin typeface="Arial" panose="020B0604020202020204" pitchFamily="34" charset="0"/>
                <a:cs typeface="Arial" panose="020B0604020202020204" pitchFamily="34" charset="0"/>
              </a:rPr>
              <a:t>İş </a:t>
            </a:r>
            <a:r>
              <a:rPr lang="tr-TR" sz="2000" b="1" dirty="0">
                <a:latin typeface="Arial" panose="020B0604020202020204" pitchFamily="34" charset="0"/>
                <a:cs typeface="Arial" panose="020B0604020202020204" pitchFamily="34" charset="0"/>
              </a:rPr>
              <a:t>Adamı </a:t>
            </a:r>
            <a:r>
              <a:rPr lang="tr-TR" sz="2000" b="1" dirty="0" smtClean="0">
                <a:latin typeface="Arial" panose="020B0604020202020204" pitchFamily="34" charset="0"/>
                <a:cs typeface="Arial" panose="020B0604020202020204" pitchFamily="34" charset="0"/>
              </a:rPr>
              <a:t>Dernekleri.</a:t>
            </a:r>
            <a:endParaRPr lang="tr-TR" sz="2000" dirty="0"/>
          </a:p>
        </p:txBody>
      </p:sp>
    </p:spTree>
    <p:extLst>
      <p:ext uri="{BB962C8B-B14F-4D97-AF65-F5344CB8AC3E}">
        <p14:creationId xmlns:p14="http://schemas.microsoft.com/office/powerpoint/2010/main" val="39671433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762000"/>
          </a:xfrm>
        </p:spPr>
        <p:txBody>
          <a:bodyPr>
            <a:normAutofit/>
          </a:bodyPr>
          <a:lstStyle/>
          <a:p>
            <a:pPr algn="ctr"/>
            <a:r>
              <a:rPr lang="tr-TR" sz="3600" b="1" dirty="0" err="1">
                <a:latin typeface="Arial" panose="020B0604020202020204" pitchFamily="34" charset="0"/>
                <a:cs typeface="Arial" panose="020B0604020202020204" pitchFamily="34" charset="0"/>
              </a:rPr>
              <a:t>Davraz</a:t>
            </a:r>
            <a:r>
              <a:rPr lang="tr-TR" sz="3600" b="1" dirty="0">
                <a:latin typeface="Arial" panose="020B0604020202020204" pitchFamily="34" charset="0"/>
                <a:cs typeface="Arial" panose="020B0604020202020204" pitchFamily="34" charset="0"/>
              </a:rPr>
              <a:t> Kayak Merkezi</a:t>
            </a:r>
            <a:endParaRPr lang="tr-TR" sz="36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944881"/>
            <a:ext cx="11902440" cy="5745480"/>
          </a:xfrm>
        </p:spPr>
      </p:pic>
    </p:spTree>
    <p:extLst>
      <p:ext uri="{BB962C8B-B14F-4D97-AF65-F5344CB8AC3E}">
        <p14:creationId xmlns:p14="http://schemas.microsoft.com/office/powerpoint/2010/main" val="2831366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822960"/>
          </a:xfrm>
        </p:spPr>
        <p:txBody>
          <a:bodyPr>
            <a:normAutofit fontScale="90000"/>
          </a:bodyPr>
          <a:lstStyle/>
          <a:p>
            <a:pPr algn="ctr"/>
            <a:r>
              <a:rPr lang="tr-TR" sz="5400" b="1" dirty="0" err="1">
                <a:latin typeface="Arial" panose="020B0604020202020204" pitchFamily="34" charset="0"/>
                <a:cs typeface="Arial" panose="020B0604020202020204" pitchFamily="34" charset="0"/>
              </a:rPr>
              <a:t>Davraz</a:t>
            </a:r>
            <a:r>
              <a:rPr lang="tr-TR" sz="5400" b="1" dirty="0">
                <a:latin typeface="Arial" panose="020B0604020202020204" pitchFamily="34" charset="0"/>
                <a:cs typeface="Arial" panose="020B0604020202020204" pitchFamily="34" charset="0"/>
              </a:rPr>
              <a:t> Kayak Merkezi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99160"/>
            <a:ext cx="12192000" cy="5958839"/>
          </a:xfrm>
        </p:spPr>
      </p:pic>
    </p:spTree>
    <p:extLst>
      <p:ext uri="{BB962C8B-B14F-4D97-AF65-F5344CB8AC3E}">
        <p14:creationId xmlns:p14="http://schemas.microsoft.com/office/powerpoint/2010/main" val="3914989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37231591"/>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1134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a:t>
            </a:r>
            <a:r>
              <a:rPr lang="tr-TR" altLang="tr-TR" sz="2800" dirty="0" smtClean="0">
                <a:latin typeface="Arial" panose="020B0604020202020204" pitchFamily="34" charset="0"/>
                <a:cs typeface="Arial" panose="020B0604020202020204" pitchFamily="34" charset="0"/>
              </a:rPr>
              <a:t>E</a:t>
            </a:r>
            <a:r>
              <a:rPr lang="tr-TR" altLang="tr-TR" sz="2800" b="1" dirty="0" smtClean="0">
                <a:latin typeface="Arial" panose="020B0604020202020204" pitchFamily="34" charset="0"/>
                <a:cs typeface="Arial" panose="020B0604020202020204" pitchFamily="34" charset="0"/>
              </a:rPr>
              <a:t>ğitim </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3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0" y="0"/>
            <a:ext cx="12192000" cy="1036320"/>
          </a:xfrm>
        </p:spPr>
        <p:txBody>
          <a:bodyPr/>
          <a:lstStyle/>
          <a:p>
            <a:pPr algn="ctr"/>
            <a:r>
              <a:rPr lang="tr-TR" dirty="0" smtClean="0"/>
              <a:t>Isparta’nın Yükseköğretimde İki İncisi</a:t>
            </a:r>
            <a:endParaRPr lang="tr-TR" dirty="0"/>
          </a:p>
        </p:txBody>
      </p:sp>
      <p:pic>
        <p:nvPicPr>
          <p:cNvPr id="8" name="İçerik Yer Tutucus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148840"/>
            <a:ext cx="5384800" cy="4099560"/>
          </a:xfrm>
        </p:spPr>
      </p:pic>
      <p:pic>
        <p:nvPicPr>
          <p:cNvPr id="7" name="İçerik Yer Tutucusu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0080" y="2057400"/>
            <a:ext cx="4907279" cy="4191000"/>
          </a:xfrm>
          <a:prstGeom prst="rect">
            <a:avLst/>
          </a:prstGeom>
        </p:spPr>
      </p:pic>
    </p:spTree>
    <p:extLst>
      <p:ext uri="{BB962C8B-B14F-4D97-AF65-F5344CB8AC3E}">
        <p14:creationId xmlns:p14="http://schemas.microsoft.com/office/powerpoint/2010/main" val="3218675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14400"/>
          </a:xfrm>
        </p:spPr>
        <p:txBody>
          <a:bodyPr>
            <a:normAutofit/>
          </a:bodyPr>
          <a:lstStyle/>
          <a:p>
            <a:pPr algn="ctr"/>
            <a:r>
              <a:rPr lang="tr-TR" sz="2800" b="1" dirty="0">
                <a:latin typeface="Arial" panose="020B0604020202020204" pitchFamily="34" charset="0"/>
                <a:cs typeface="Arial" panose="020B0604020202020204" pitchFamily="34" charset="0"/>
              </a:rPr>
              <a:t>Isparta, nüfusa göre öğrenci yoğunluğunda ilk sıralarda yer alıyor.</a:t>
            </a:r>
            <a:br>
              <a:rPr lang="tr-TR" sz="2800" b="1" dirty="0">
                <a:latin typeface="Arial" panose="020B0604020202020204" pitchFamily="34" charset="0"/>
                <a:cs typeface="Arial" panose="020B0604020202020204" pitchFamily="34" charset="0"/>
              </a:rPr>
            </a:br>
            <a:endParaRPr lang="tr-TR" sz="28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1" y="1249680"/>
            <a:ext cx="7010400" cy="5212080"/>
          </a:xfrm>
          <a:prstGeom prst="rect">
            <a:avLst/>
          </a:prstGeom>
        </p:spPr>
      </p:pic>
      <p:sp>
        <p:nvSpPr>
          <p:cNvPr id="5" name="Metin kutusu 4"/>
          <p:cNvSpPr txBox="1"/>
          <p:nvPr/>
        </p:nvSpPr>
        <p:spPr>
          <a:xfrm>
            <a:off x="7574279" y="2651760"/>
            <a:ext cx="4404361" cy="4408899"/>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Bölge illeri ile karşılaştırıldığında Süleyman Demirel Üniversitesi ve Isparta Uygulamalı Bilimler Üniversiteleri’nin toplam öğrenci sayısı Antalya ilinde eğitim alan yükseköğrenim öğrenci sayılarının toplamı ile hemen hemen eşit düzeyde bulunuyor. </a:t>
            </a:r>
            <a:r>
              <a:rPr lang="tr-TR" b="1" dirty="0" smtClean="0">
                <a:latin typeface="Arial" panose="020B0604020202020204" pitchFamily="34" charset="0"/>
                <a:cs typeface="Arial" panose="020B0604020202020204" pitchFamily="34" charset="0"/>
              </a:rPr>
              <a:t>Toplam </a:t>
            </a:r>
            <a:r>
              <a:rPr lang="tr-TR" b="1" dirty="0">
                <a:latin typeface="Arial" panose="020B0604020202020204" pitchFamily="34" charset="0"/>
                <a:cs typeface="Arial" panose="020B0604020202020204" pitchFamily="34" charset="0"/>
              </a:rPr>
              <a:t>öğrenci sayısı 80 bin civarındadır.</a:t>
            </a:r>
          </a:p>
          <a:p>
            <a:pPr algn="just"/>
            <a:endParaRPr lang="tr-TR" sz="1050" b="1"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Isparta’da öğrenci sayısının il nüfusu içerisindeki oranı yaklaşık %19’dur. Bu oran ile Isparta, Türkiye’de nüfusa göre en çok öğrenci yoğunluğunu barındıran illerden biridir.</a:t>
            </a:r>
          </a:p>
          <a:p>
            <a:endParaRPr lang="tr-TR" dirty="0"/>
          </a:p>
        </p:txBody>
      </p:sp>
    </p:spTree>
    <p:extLst>
      <p:ext uri="{BB962C8B-B14F-4D97-AF65-F5344CB8AC3E}">
        <p14:creationId xmlns:p14="http://schemas.microsoft.com/office/powerpoint/2010/main" val="59631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2928" y="1198062"/>
            <a:ext cx="3695733" cy="2708920"/>
          </a:xfr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34" y="793740"/>
            <a:ext cx="5996580" cy="2357428"/>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712" y="3916679"/>
            <a:ext cx="6947808" cy="2447775"/>
          </a:xfrm>
          <a:prstGeom prst="rect">
            <a:avLst/>
          </a:prstGeom>
        </p:spPr>
      </p:pic>
      <p:sp>
        <p:nvSpPr>
          <p:cNvPr id="10" name="Metin kutusu 9"/>
          <p:cNvSpPr txBox="1"/>
          <p:nvPr/>
        </p:nvSpPr>
        <p:spPr>
          <a:xfrm>
            <a:off x="0" y="116632"/>
            <a:ext cx="12192000" cy="677108"/>
          </a:xfrm>
          <a:prstGeom prst="rect">
            <a:avLst/>
          </a:prstGeom>
          <a:noFill/>
        </p:spPr>
        <p:txBody>
          <a:bodyPr wrap="square" rtlCol="0">
            <a:spAutoFit/>
          </a:bodyPr>
          <a:lstStyle/>
          <a:p>
            <a:pPr algn="ctr"/>
            <a:r>
              <a:rPr lang="tr-TR" sz="2000" b="1" dirty="0">
                <a:latin typeface="Arial" panose="020B0604020202020204" pitchFamily="34" charset="0"/>
                <a:cs typeface="Arial" panose="020B0604020202020204" pitchFamily="34" charset="0"/>
              </a:rPr>
              <a:t>Süleyman Demirel </a:t>
            </a:r>
            <a:r>
              <a:rPr lang="tr-TR" sz="2000" b="1" dirty="0" smtClean="0">
                <a:latin typeface="Arial" panose="020B0604020202020204" pitchFamily="34" charset="0"/>
                <a:cs typeface="Arial" panose="020B0604020202020204" pitchFamily="34" charset="0"/>
              </a:rPr>
              <a:t>Üniversitesi’nde, </a:t>
            </a:r>
            <a:r>
              <a:rPr lang="tr-TR" sz="2000" b="1" dirty="0">
                <a:latin typeface="Arial" panose="020B0604020202020204" pitchFamily="34" charset="0"/>
                <a:cs typeface="Arial" panose="020B0604020202020204" pitchFamily="34" charset="0"/>
              </a:rPr>
              <a:t>2018 </a:t>
            </a:r>
            <a:r>
              <a:rPr lang="tr-TR" sz="2000" b="1" dirty="0" smtClean="0">
                <a:latin typeface="Arial" panose="020B0604020202020204" pitchFamily="34" charset="0"/>
                <a:cs typeface="Arial" panose="020B0604020202020204" pitchFamily="34" charset="0"/>
              </a:rPr>
              <a:t>yılında, </a:t>
            </a:r>
            <a:r>
              <a:rPr lang="tr-TR" sz="2000" b="1" dirty="0">
                <a:latin typeface="Arial" panose="020B0604020202020204" pitchFamily="34" charset="0"/>
                <a:cs typeface="Arial" panose="020B0604020202020204" pitchFamily="34" charset="0"/>
              </a:rPr>
              <a:t>toplam 2246 akademisyen </a:t>
            </a:r>
            <a:r>
              <a:rPr lang="tr-TR" sz="2000" b="1" dirty="0" smtClean="0">
                <a:latin typeface="Arial" panose="020B0604020202020204" pitchFamily="34" charset="0"/>
                <a:cs typeface="Arial" panose="020B0604020202020204" pitchFamily="34" charset="0"/>
              </a:rPr>
              <a:t>bulunuyor.</a:t>
            </a:r>
            <a:endParaRPr lang="tr-TR" sz="2000"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p:txBody>
      </p:sp>
      <p:sp>
        <p:nvSpPr>
          <p:cNvPr id="11" name="Metin kutusu 10"/>
          <p:cNvSpPr txBox="1"/>
          <p:nvPr/>
        </p:nvSpPr>
        <p:spPr>
          <a:xfrm>
            <a:off x="0" y="3251261"/>
            <a:ext cx="12048661" cy="369332"/>
          </a:xfrm>
          <a:prstGeom prst="rect">
            <a:avLst/>
          </a:prstGeom>
          <a:noFill/>
        </p:spPr>
        <p:txBody>
          <a:bodyPr wrap="square" rtlCol="0">
            <a:spAutoFit/>
          </a:bodyPr>
          <a:lstStyle/>
          <a:p>
            <a:r>
              <a:rPr lang="tr-TR" dirty="0" smtClean="0"/>
              <a:t>2018 yılında </a:t>
            </a:r>
            <a:r>
              <a:rPr lang="tr-TR" dirty="0"/>
              <a:t> toplam </a:t>
            </a:r>
            <a:r>
              <a:rPr lang="tr-TR" dirty="0" smtClean="0"/>
              <a:t>yabancı uyruklu öğrenci sayısı ise 1523’tür.</a:t>
            </a:r>
            <a:endParaRPr lang="tr-TR" dirty="0"/>
          </a:p>
        </p:txBody>
      </p:sp>
      <p:sp>
        <p:nvSpPr>
          <p:cNvPr id="12" name="Metin kutusu 11"/>
          <p:cNvSpPr txBox="1"/>
          <p:nvPr/>
        </p:nvSpPr>
        <p:spPr>
          <a:xfrm>
            <a:off x="7696199" y="4421267"/>
            <a:ext cx="4340569" cy="1323439"/>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Üniversiteye en fazla öğrenci sırasıyla </a:t>
            </a:r>
            <a:r>
              <a:rPr lang="tr-TR" sz="2000" b="1" i="1" dirty="0" smtClean="0">
                <a:latin typeface="Arial" panose="020B0604020202020204" pitchFamily="34" charset="0"/>
                <a:cs typeface="Arial" panose="020B0604020202020204" pitchFamily="34" charset="0"/>
              </a:rPr>
              <a:t>Türkmenistan, Azerbaycan, Suriye, Irak ve Afganistan’dan </a:t>
            </a:r>
            <a:r>
              <a:rPr lang="tr-TR" sz="2000" b="1" dirty="0" smtClean="0">
                <a:latin typeface="Arial" panose="020B0604020202020204" pitchFamily="34" charset="0"/>
                <a:cs typeface="Arial" panose="020B0604020202020204" pitchFamily="34" charset="0"/>
              </a:rPr>
              <a:t>gelmektedir.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815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60120"/>
          </a:xfrm>
        </p:spPr>
        <p:txBody>
          <a:bodyPr>
            <a:normAutofit/>
          </a:bodyPr>
          <a:lstStyle/>
          <a:p>
            <a:pPr algn="ctr"/>
            <a:r>
              <a:rPr lang="tr-TR" sz="3600" b="1" dirty="0" smtClean="0">
                <a:latin typeface="Arial" panose="020B0604020202020204" pitchFamily="34" charset="0"/>
                <a:cs typeface="Arial" panose="020B0604020202020204" pitchFamily="34" charset="0"/>
              </a:rPr>
              <a:t>Isparta Uygulamalı Bilimler Üniversitesi</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280160"/>
            <a:ext cx="12192000" cy="5577840"/>
          </a:xfrm>
        </p:spPr>
        <p:txBody>
          <a:bodyPr>
            <a:normAutofit fontScale="40000" lnSpcReduction="20000"/>
          </a:bodyPr>
          <a:lstStyle/>
          <a:p>
            <a:endParaRPr lang="tr-TR" sz="3600" b="1" dirty="0" smtClean="0">
              <a:latin typeface="Arial" panose="020B0604020202020204" pitchFamily="34" charset="0"/>
              <a:cs typeface="Arial" panose="020B0604020202020204" pitchFamily="34" charset="0"/>
            </a:endParaRPr>
          </a:p>
          <a:p>
            <a:r>
              <a:rPr lang="tr-TR" sz="3600" b="1" dirty="0" smtClean="0">
                <a:latin typeface="Arial" panose="020B0604020202020204" pitchFamily="34" charset="0"/>
                <a:cs typeface="Arial" panose="020B0604020202020204" pitchFamily="34" charset="0"/>
              </a:rPr>
              <a:t>18 </a:t>
            </a:r>
            <a:r>
              <a:rPr lang="tr-TR" sz="3600" b="1" dirty="0">
                <a:latin typeface="Arial" panose="020B0604020202020204" pitchFamily="34" charset="0"/>
                <a:cs typeface="Arial" panose="020B0604020202020204" pitchFamily="34" charset="0"/>
              </a:rPr>
              <a:t>Mayıs 2018 tarih ve 30425 sayılı Resmî Gazete ’de yayımlanarak yürürlüğe giren “Yükseköğretim Kanunu İle Bazı Kanun Ve Kanun Hükmünde Kararnamelerde Değişiklik Yapılmasına Dair 7141 Numaralı Kanun” ile Isparta’da Isparta Uygulamalı Bilimler Üniversitesi adıyla yeni bir üniversite kurulmuştur</a:t>
            </a:r>
            <a:r>
              <a:rPr lang="tr-TR" sz="3600" b="1" dirty="0" smtClean="0">
                <a:latin typeface="Arial" panose="020B0604020202020204" pitchFamily="34" charset="0"/>
                <a:cs typeface="Arial" panose="020B0604020202020204" pitchFamily="34" charset="0"/>
              </a:rPr>
              <a:t>.</a:t>
            </a:r>
          </a:p>
          <a:p>
            <a:endParaRPr lang="tr-TR" sz="3600" b="1" dirty="0" smtClean="0">
              <a:latin typeface="Arial" panose="020B0604020202020204" pitchFamily="34" charset="0"/>
              <a:cs typeface="Arial" panose="020B0604020202020204" pitchFamily="34" charset="0"/>
            </a:endParaRPr>
          </a:p>
          <a:p>
            <a:r>
              <a:rPr lang="tr-TR" sz="3600" b="1" dirty="0" smtClean="0">
                <a:latin typeface="Arial" panose="020B0604020202020204" pitchFamily="34" charset="0"/>
                <a:cs typeface="Arial" panose="020B0604020202020204" pitchFamily="34" charset="0"/>
              </a:rPr>
              <a:t>Süleyman Demirel Üniversitesi’nde bulunan meslek Yüksek Okullarının büyük çoğunluğu, Yüksek Okulların tamamı ve fakültelerin bazıları </a:t>
            </a:r>
            <a:r>
              <a:rPr lang="tr-TR" sz="3600" b="1" dirty="0" err="1" smtClean="0">
                <a:latin typeface="Arial" panose="020B0604020202020204" pitchFamily="34" charset="0"/>
                <a:cs typeface="Arial" panose="020B0604020202020204" pitchFamily="34" charset="0"/>
              </a:rPr>
              <a:t>ISIBÜ’ye</a:t>
            </a:r>
            <a:r>
              <a:rPr lang="tr-TR" sz="3600" b="1" dirty="0" smtClean="0">
                <a:latin typeface="Arial" panose="020B0604020202020204" pitchFamily="34" charset="0"/>
                <a:cs typeface="Arial" panose="020B0604020202020204" pitchFamily="34" charset="0"/>
              </a:rPr>
              <a:t> bağlanmıştır.</a:t>
            </a:r>
          </a:p>
          <a:p>
            <a:endParaRPr lang="tr-TR" sz="3600" b="1" dirty="0">
              <a:latin typeface="Arial" panose="020B0604020202020204" pitchFamily="34" charset="0"/>
              <a:cs typeface="Arial" panose="020B0604020202020204" pitchFamily="34" charset="0"/>
            </a:endParaRPr>
          </a:p>
          <a:p>
            <a:r>
              <a:rPr lang="tr-TR" sz="3600" b="1" dirty="0" smtClean="0">
                <a:latin typeface="Arial" panose="020B0604020202020204" pitchFamily="34" charset="0"/>
                <a:cs typeface="Arial" panose="020B0604020202020204" pitchFamily="34" charset="0"/>
              </a:rPr>
              <a:t>Fakülteler; Süleyman </a:t>
            </a:r>
            <a:r>
              <a:rPr lang="tr-TR" sz="3600" b="1" dirty="0">
                <a:latin typeface="Arial" panose="020B0604020202020204" pitchFamily="34" charset="0"/>
                <a:cs typeface="Arial" panose="020B0604020202020204" pitchFamily="34" charset="0"/>
              </a:rPr>
              <a:t>Demirel Üniversitesine bağlı Ziraat Fakültesinin adı ve bağlantısı değiştirilerek Rektörlüğe bağlanan Tarım Bilimleri ve Teknolojileri Fakültesinden, Süleyman Demirel Üniversitesine bağlı iken bağlantısı değiştirilerek Rektörlüğe bağlanan Orman Fakültesi, Teknoloji Fakültesi, Eğirdir Su Ürünleri Fakültesinden ve Rektörlüğe bağlı olarak yeni kurulan İşletme Fakültesinden olmak üzere toplam 5 fakülteden oluşmuştur</a:t>
            </a:r>
            <a:r>
              <a:rPr lang="tr-TR" sz="3600" b="1" dirty="0" smtClean="0">
                <a:latin typeface="Arial" panose="020B0604020202020204" pitchFamily="34" charset="0"/>
                <a:cs typeface="Arial" panose="020B0604020202020204" pitchFamily="34" charset="0"/>
              </a:rPr>
              <a:t>.</a:t>
            </a:r>
          </a:p>
          <a:p>
            <a:endParaRPr lang="tr-TR" sz="3600" b="1" dirty="0">
              <a:latin typeface="Arial" panose="020B0604020202020204" pitchFamily="34" charset="0"/>
              <a:cs typeface="Arial" panose="020B0604020202020204" pitchFamily="34" charset="0"/>
            </a:endParaRPr>
          </a:p>
          <a:p>
            <a:r>
              <a:rPr lang="tr-TR" sz="3600" b="1" dirty="0" smtClean="0">
                <a:latin typeface="Arial" panose="020B0604020202020204" pitchFamily="34" charset="0"/>
                <a:cs typeface="Arial" panose="020B0604020202020204" pitchFamily="34" charset="0"/>
              </a:rPr>
              <a:t>Yüksekokullar; Süleyman </a:t>
            </a:r>
            <a:r>
              <a:rPr lang="tr-TR" sz="3600" b="1" dirty="0">
                <a:latin typeface="Arial" panose="020B0604020202020204" pitchFamily="34" charset="0"/>
                <a:cs typeface="Arial" panose="020B0604020202020204" pitchFamily="34" charset="0"/>
              </a:rPr>
              <a:t>Demirel Üniversitesine bağlı iken bağlantısı değiştirilerek Rektörlüğe bağlanan Eğirdir Turizm ve Otelcilik Yüksekokulu, Yalvaç </a:t>
            </a:r>
            <a:r>
              <a:rPr lang="tr-TR" sz="3600" b="1" dirty="0" err="1">
                <a:latin typeface="Arial" panose="020B0604020202020204" pitchFamily="34" charset="0"/>
                <a:cs typeface="Arial" panose="020B0604020202020204" pitchFamily="34" charset="0"/>
              </a:rPr>
              <a:t>Büyükkutlu</a:t>
            </a:r>
            <a:r>
              <a:rPr lang="tr-TR" sz="3600" b="1" dirty="0">
                <a:latin typeface="Arial" panose="020B0604020202020204" pitchFamily="34" charset="0"/>
                <a:cs typeface="Arial" panose="020B0604020202020204" pitchFamily="34" charset="0"/>
              </a:rPr>
              <a:t> Uygulamalı Bilimler Yüksekokulu ve Rektörlüğe bağlı yeni kurulan Yabancı Diller </a:t>
            </a:r>
            <a:r>
              <a:rPr lang="tr-TR" sz="3600" b="1" dirty="0" smtClean="0">
                <a:latin typeface="Arial" panose="020B0604020202020204" pitchFamily="34" charset="0"/>
                <a:cs typeface="Arial" panose="020B0604020202020204" pitchFamily="34" charset="0"/>
              </a:rPr>
              <a:t>Yüksekokulu.</a:t>
            </a:r>
          </a:p>
          <a:p>
            <a:endParaRPr lang="tr-TR" sz="3600" b="1" dirty="0" smtClean="0">
              <a:latin typeface="Arial" panose="020B0604020202020204" pitchFamily="34" charset="0"/>
              <a:cs typeface="Arial" panose="020B0604020202020204" pitchFamily="34" charset="0"/>
            </a:endParaRPr>
          </a:p>
          <a:p>
            <a:r>
              <a:rPr lang="tr-TR" sz="3600" b="1" dirty="0" smtClean="0">
                <a:latin typeface="Arial" panose="020B0604020202020204" pitchFamily="34" charset="0"/>
                <a:cs typeface="Arial" panose="020B0604020202020204" pitchFamily="34" charset="0"/>
              </a:rPr>
              <a:t>Meslek Yüksekokulları; ISUBÜ </a:t>
            </a:r>
            <a:r>
              <a:rPr lang="tr-TR" sz="3600" b="1" dirty="0">
                <a:latin typeface="Arial" panose="020B0604020202020204" pitchFamily="34" charset="0"/>
                <a:cs typeface="Arial" panose="020B0604020202020204" pitchFamily="34" charset="0"/>
              </a:rPr>
              <a:t>bünyesinde yer alan meslek yüksekokulları ise, Süleyman Demirel Üniversitesine bağlı iken bağlantıları değiştirilerek Rektörlüğe bağlanan Aksu Mehmet Süreyya </a:t>
            </a:r>
            <a:r>
              <a:rPr lang="tr-TR" sz="3600" b="1" dirty="0" err="1">
                <a:latin typeface="Arial" panose="020B0604020202020204" pitchFamily="34" charset="0"/>
                <a:cs typeface="Arial" panose="020B0604020202020204" pitchFamily="34" charset="0"/>
              </a:rPr>
              <a:t>Demiraslan</a:t>
            </a:r>
            <a:r>
              <a:rPr lang="tr-TR" sz="3600" b="1" dirty="0">
                <a:latin typeface="Arial" panose="020B0604020202020204" pitchFamily="34" charset="0"/>
                <a:cs typeface="Arial" panose="020B0604020202020204" pitchFamily="34" charset="0"/>
              </a:rPr>
              <a:t> Meslek Yüksekokulu, Atabey Meslek Yüksekokulu, Eğirdir Meslek Yüksekokulu, Gelendost Meslek Yüksekokulu, Gönen Meslek Yüksekokulu, Isparta Meslek Yüksekokulu, Keçiborlu Meslek Yüksekokulu, Senirkent Meslek Yüksekokulu, Sütçüler Prof. Dr. Hasan Gürbüz Meslek Yüksekokulu, Şarkikaraağaç Meslek Yüksekokulu, Şarkikaraağaç Turizm Meslek Yüksekokulu, Teknik Bilimler Meslek Yüksekokulu, Uluborlu Selahattin Karasoy Meslek Yüksekokulu, Uzaktan Eğitim Meslek Yüksekokulu, Yalvaç Meslek Yüksekokulu, Yalvaç Teknik Bilimler Meslek Yüksekokulu ile Yenişarbademli Meslek Yüksekokulu olmak üzere toplam 17 meslek yüksekokulundan oluşmuştur</a:t>
            </a:r>
            <a:r>
              <a:rPr lang="tr-TR" sz="3600" b="1" dirty="0" smtClean="0">
                <a:latin typeface="Arial" panose="020B0604020202020204" pitchFamily="34" charset="0"/>
                <a:cs typeface="Arial" panose="020B0604020202020204" pitchFamily="34" charset="0"/>
              </a:rPr>
              <a:t>.</a:t>
            </a:r>
          </a:p>
          <a:p>
            <a:endParaRPr lang="tr-TR" sz="3600" b="1" dirty="0">
              <a:latin typeface="Arial" panose="020B0604020202020204" pitchFamily="34" charset="0"/>
              <a:cs typeface="Arial" panose="020B0604020202020204" pitchFamily="34" charset="0"/>
            </a:endParaRPr>
          </a:p>
          <a:p>
            <a:r>
              <a:rPr lang="tr-TR" sz="3600" b="1" dirty="0">
                <a:latin typeface="Arial" panose="020B0604020202020204" pitchFamily="34" charset="0"/>
                <a:cs typeface="Arial" panose="020B0604020202020204" pitchFamily="34" charset="0"/>
              </a:rPr>
              <a:t>ISUBÜ bünyesinde, Rektörlüğe bağlı olarak yeni kurulan Lisansüstü Eğitim Enstitüsü de yer </a:t>
            </a:r>
            <a:r>
              <a:rPr lang="tr-TR" sz="3600" b="1" dirty="0" smtClean="0">
                <a:latin typeface="Arial" panose="020B0604020202020204" pitchFamily="34" charset="0"/>
                <a:cs typeface="Arial" panose="020B0604020202020204" pitchFamily="34" charset="0"/>
              </a:rPr>
              <a:t>almaktadır.</a:t>
            </a:r>
            <a:endParaRPr lang="tr-TR" dirty="0"/>
          </a:p>
        </p:txBody>
      </p:sp>
    </p:spTree>
    <p:extLst>
      <p:ext uri="{BB962C8B-B14F-4D97-AF65-F5344CB8AC3E}">
        <p14:creationId xmlns:p14="http://schemas.microsoft.com/office/powerpoint/2010/main" val="8094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90600"/>
          </a:xfrm>
        </p:spPr>
        <p:txBody>
          <a:bodyPr>
            <a:normAutofit/>
          </a:bodyPr>
          <a:lstStyle/>
          <a:p>
            <a:pPr algn="ctr"/>
            <a:r>
              <a:rPr lang="tr-TR" sz="3600" b="1" dirty="0" smtClean="0">
                <a:latin typeface="Arial" panose="020B0604020202020204" pitchFamily="34" charset="0"/>
                <a:cs typeface="Arial" panose="020B0604020202020204" pitchFamily="34" charset="0"/>
              </a:rPr>
              <a:t>Isparta’da İlk ve Ortaöğretim</a:t>
            </a:r>
            <a:endParaRPr lang="tr-TR" sz="3600" b="1" dirty="0">
              <a:latin typeface="Arial" panose="020B0604020202020204" pitchFamily="34" charset="0"/>
              <a:cs typeface="Arial" panose="020B0604020202020204" pitchFamily="34" charset="0"/>
            </a:endParaRPr>
          </a:p>
        </p:txBody>
      </p:sp>
      <p:graphicFrame>
        <p:nvGraphicFramePr>
          <p:cNvPr id="6" name="İçerik Yer Tutucusu 5"/>
          <p:cNvGraphicFramePr>
            <a:graphicFrameLocks noGrp="1"/>
          </p:cNvGraphicFramePr>
          <p:nvPr>
            <p:ph sz="half" idx="1"/>
            <p:extLst>
              <p:ext uri="{D42A27DB-BD31-4B8C-83A1-F6EECF244321}">
                <p14:modId xmlns:p14="http://schemas.microsoft.com/office/powerpoint/2010/main" val="4161461154"/>
              </p:ext>
            </p:extLst>
          </p:nvPr>
        </p:nvGraphicFramePr>
        <p:xfrm>
          <a:off x="335280" y="1645919"/>
          <a:ext cx="4983480" cy="3341371"/>
        </p:xfrm>
        <a:graphic>
          <a:graphicData uri="http://schemas.openxmlformats.org/drawingml/2006/table">
            <a:tbl>
              <a:tblPr firstRow="1" firstCol="1" bandRow="1">
                <a:tableStyleId>{5C22544A-7EE6-4342-B048-85BDC9FD1C3A}</a:tableStyleId>
              </a:tblPr>
              <a:tblGrid>
                <a:gridCol w="2905562"/>
                <a:gridCol w="2077918"/>
              </a:tblGrid>
              <a:tr h="739835">
                <a:tc>
                  <a:txBody>
                    <a:bodyPr/>
                    <a:lstStyle/>
                    <a:p>
                      <a:pPr>
                        <a:lnSpc>
                          <a:spcPct val="115000"/>
                        </a:lnSpc>
                        <a:spcAft>
                          <a:spcPts val="0"/>
                        </a:spcAft>
                      </a:pPr>
                      <a:r>
                        <a:rPr lang="tr-TR" sz="2400" dirty="0">
                          <a:effectLst/>
                          <a:latin typeface="Arial" panose="020B0604020202020204" pitchFamily="34" charset="0"/>
                          <a:cs typeface="Arial" panose="020B0604020202020204" pitchFamily="34" charset="0"/>
                        </a:rPr>
                        <a:t>Veriler</a:t>
                      </a:r>
                      <a:endParaRPr lang="tr-TR" sz="2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400">
                          <a:effectLst/>
                          <a:latin typeface="Arial" panose="020B0604020202020204" pitchFamily="34" charset="0"/>
                          <a:cs typeface="Arial" panose="020B0604020202020204" pitchFamily="34" charset="0"/>
                        </a:rPr>
                        <a:t>Toplam sayı</a:t>
                      </a:r>
                      <a:endParaRPr lang="tr-TR" sz="2400">
                        <a:effectLst/>
                        <a:latin typeface="Arial" panose="020B0604020202020204" pitchFamily="34" charset="0"/>
                        <a:ea typeface="Calibri"/>
                        <a:cs typeface="Arial" panose="020B0604020202020204" pitchFamily="34" charset="0"/>
                      </a:endParaRPr>
                    </a:p>
                  </a:txBody>
                  <a:tcPr marL="68580" marR="68580" marT="0" marB="0"/>
                </a:tc>
              </a:tr>
              <a:tr h="584885">
                <a:tc>
                  <a:txBody>
                    <a:bodyPr/>
                    <a:lstStyle/>
                    <a:p>
                      <a:pPr>
                        <a:lnSpc>
                          <a:spcPct val="115000"/>
                        </a:lnSpc>
                        <a:spcAft>
                          <a:spcPts val="0"/>
                        </a:spcAft>
                      </a:pPr>
                      <a:r>
                        <a:rPr lang="tr-TR" sz="2400">
                          <a:effectLst/>
                          <a:latin typeface="Arial" panose="020B0604020202020204" pitchFamily="34" charset="0"/>
                          <a:cs typeface="Arial" panose="020B0604020202020204" pitchFamily="34" charset="0"/>
                        </a:rPr>
                        <a:t>Okul-kurum</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400" dirty="0">
                          <a:effectLst/>
                          <a:latin typeface="Arial" panose="020B0604020202020204" pitchFamily="34" charset="0"/>
                          <a:cs typeface="Arial" panose="020B0604020202020204" pitchFamily="34" charset="0"/>
                        </a:rPr>
                        <a:t>460</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621035">
                <a:tc>
                  <a:txBody>
                    <a:bodyPr/>
                    <a:lstStyle/>
                    <a:p>
                      <a:pPr>
                        <a:lnSpc>
                          <a:spcPct val="115000"/>
                        </a:lnSpc>
                        <a:spcAft>
                          <a:spcPts val="0"/>
                        </a:spcAft>
                      </a:pPr>
                      <a:r>
                        <a:rPr lang="tr-TR" sz="2400">
                          <a:effectLst/>
                          <a:latin typeface="Arial" panose="020B0604020202020204" pitchFamily="34" charset="0"/>
                          <a:cs typeface="Arial" panose="020B0604020202020204" pitchFamily="34" charset="0"/>
                        </a:rPr>
                        <a:t>Derslik sayısı</a:t>
                      </a:r>
                      <a:endParaRPr lang="tr-TR" sz="2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400">
                          <a:effectLst/>
                          <a:latin typeface="Arial" panose="020B0604020202020204" pitchFamily="34" charset="0"/>
                          <a:cs typeface="Arial" panose="020B0604020202020204" pitchFamily="34" charset="0"/>
                        </a:rPr>
                        <a:t>4424</a:t>
                      </a:r>
                      <a:endParaRPr lang="tr-TR" sz="2400">
                        <a:effectLst/>
                        <a:latin typeface="Arial" panose="020B0604020202020204" pitchFamily="34" charset="0"/>
                        <a:ea typeface="Calibri"/>
                        <a:cs typeface="Arial" panose="020B0604020202020204" pitchFamily="34" charset="0"/>
                      </a:endParaRPr>
                    </a:p>
                  </a:txBody>
                  <a:tcPr marL="68580" marR="68580" marT="0" marB="0"/>
                </a:tc>
              </a:tr>
              <a:tr h="810731">
                <a:tc>
                  <a:txBody>
                    <a:bodyPr/>
                    <a:lstStyle/>
                    <a:p>
                      <a:pPr>
                        <a:lnSpc>
                          <a:spcPct val="115000"/>
                        </a:lnSpc>
                        <a:spcAft>
                          <a:spcPts val="0"/>
                        </a:spcAft>
                      </a:pPr>
                      <a:r>
                        <a:rPr lang="tr-TR" sz="2400" dirty="0">
                          <a:effectLst/>
                          <a:latin typeface="Arial" panose="020B0604020202020204" pitchFamily="34" charset="0"/>
                          <a:cs typeface="Arial" panose="020B0604020202020204" pitchFamily="34" charset="0"/>
                        </a:rPr>
                        <a:t>Öğretmen sayısı</a:t>
                      </a:r>
                      <a:endParaRPr lang="tr-TR" sz="2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400" dirty="0">
                          <a:effectLst/>
                          <a:latin typeface="Arial" panose="020B0604020202020204" pitchFamily="34" charset="0"/>
                          <a:cs typeface="Arial" panose="020B0604020202020204" pitchFamily="34" charset="0"/>
                        </a:rPr>
                        <a:t>6552</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r h="584885">
                <a:tc>
                  <a:txBody>
                    <a:bodyPr/>
                    <a:lstStyle/>
                    <a:p>
                      <a:pPr>
                        <a:lnSpc>
                          <a:spcPct val="115000"/>
                        </a:lnSpc>
                        <a:spcAft>
                          <a:spcPts val="0"/>
                        </a:spcAft>
                      </a:pPr>
                      <a:r>
                        <a:rPr lang="tr-TR" sz="2400" dirty="0">
                          <a:effectLst/>
                          <a:latin typeface="Arial" panose="020B0604020202020204" pitchFamily="34" charset="0"/>
                          <a:cs typeface="Arial" panose="020B0604020202020204" pitchFamily="34" charset="0"/>
                        </a:rPr>
                        <a:t>Öğrenci sayısı</a:t>
                      </a:r>
                      <a:endParaRPr lang="tr-TR" sz="2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400" dirty="0">
                          <a:effectLst/>
                          <a:latin typeface="Arial" panose="020B0604020202020204" pitchFamily="34" charset="0"/>
                          <a:cs typeface="Arial" panose="020B0604020202020204" pitchFamily="34" charset="0"/>
                        </a:rPr>
                        <a:t>82.035</a:t>
                      </a:r>
                      <a:endParaRPr lang="tr-TR" sz="24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graphicFrame>
        <p:nvGraphicFramePr>
          <p:cNvPr id="7" name="İçerik Yer Tutucusu 6"/>
          <p:cNvGraphicFramePr>
            <a:graphicFrameLocks noGrp="1"/>
          </p:cNvGraphicFramePr>
          <p:nvPr>
            <p:ph sz="half" idx="2"/>
            <p:extLst>
              <p:ext uri="{D42A27DB-BD31-4B8C-83A1-F6EECF244321}">
                <p14:modId xmlns:p14="http://schemas.microsoft.com/office/powerpoint/2010/main" val="2808152647"/>
              </p:ext>
            </p:extLst>
          </p:nvPr>
        </p:nvGraphicFramePr>
        <p:xfrm>
          <a:off x="6553200" y="1508759"/>
          <a:ext cx="4114800" cy="3291841"/>
        </p:xfrm>
        <a:graphic>
          <a:graphicData uri="http://schemas.openxmlformats.org/drawingml/2006/table">
            <a:tbl>
              <a:tblPr firstRow="1" firstCol="1" bandRow="1">
                <a:tableStyleId>{5C22544A-7EE6-4342-B048-85BDC9FD1C3A}</a:tableStyleId>
              </a:tblPr>
              <a:tblGrid>
                <a:gridCol w="2038246"/>
                <a:gridCol w="2076554"/>
              </a:tblGrid>
              <a:tr h="1108045">
                <a:tc>
                  <a:txBody>
                    <a:bodyPr/>
                    <a:lstStyle/>
                    <a:p>
                      <a:pPr>
                        <a:lnSpc>
                          <a:spcPct val="115000"/>
                        </a:lnSpc>
                        <a:spcAft>
                          <a:spcPts val="0"/>
                        </a:spcAft>
                      </a:pPr>
                      <a:r>
                        <a:rPr lang="tr-TR" sz="2000" dirty="0">
                          <a:effectLst/>
                          <a:latin typeface="Arial" panose="020B0604020202020204" pitchFamily="34" charset="0"/>
                          <a:cs typeface="Arial" panose="020B0604020202020204" pitchFamily="34" charset="0"/>
                        </a:rPr>
                        <a:t> </a:t>
                      </a:r>
                      <a:endParaRPr lang="tr-T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dirty="0">
                          <a:effectLst/>
                          <a:latin typeface="Arial" panose="020B0604020202020204" pitchFamily="34" charset="0"/>
                          <a:cs typeface="Arial" panose="020B0604020202020204" pitchFamily="34" charset="0"/>
                        </a:rPr>
                        <a:t>Derslik başına düşen öğrenci sayıları</a:t>
                      </a:r>
                      <a:endParaRPr lang="tr-TR" sz="2000" dirty="0">
                        <a:effectLst/>
                        <a:latin typeface="Arial" panose="020B0604020202020204" pitchFamily="34" charset="0"/>
                        <a:ea typeface="Calibri"/>
                        <a:cs typeface="Arial" panose="020B0604020202020204" pitchFamily="34" charset="0"/>
                      </a:endParaRPr>
                    </a:p>
                  </a:txBody>
                  <a:tcPr marL="68580" marR="68580" marT="0" marB="0"/>
                </a:tc>
              </a:tr>
              <a:tr h="727932">
                <a:tc>
                  <a:txBody>
                    <a:bodyPr/>
                    <a:lstStyle/>
                    <a:p>
                      <a:pPr>
                        <a:lnSpc>
                          <a:spcPct val="115000"/>
                        </a:lnSpc>
                        <a:spcAft>
                          <a:spcPts val="0"/>
                        </a:spcAft>
                      </a:pPr>
                      <a:r>
                        <a:rPr lang="tr-TR" sz="2000">
                          <a:effectLst/>
                          <a:latin typeface="Arial" panose="020B0604020202020204" pitchFamily="34" charset="0"/>
                          <a:cs typeface="Arial" panose="020B0604020202020204" pitchFamily="34" charset="0"/>
                        </a:rPr>
                        <a:t>İlk ve orta öğretim</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dirty="0">
                          <a:effectLst/>
                          <a:latin typeface="Arial" panose="020B0604020202020204" pitchFamily="34" charset="0"/>
                          <a:cs typeface="Arial" panose="020B0604020202020204" pitchFamily="34" charset="0"/>
                        </a:rPr>
                        <a:t>16</a:t>
                      </a:r>
                      <a:endParaRPr lang="tr-TR" sz="2000" dirty="0">
                        <a:effectLst/>
                        <a:latin typeface="Arial" panose="020B0604020202020204" pitchFamily="34" charset="0"/>
                        <a:ea typeface="Calibri"/>
                        <a:cs typeface="Arial" panose="020B0604020202020204" pitchFamily="34" charset="0"/>
                      </a:endParaRPr>
                    </a:p>
                  </a:txBody>
                  <a:tcPr marL="68580" marR="68580" marT="0" marB="0"/>
                </a:tc>
              </a:tr>
              <a:tr h="727932">
                <a:tc>
                  <a:txBody>
                    <a:bodyPr/>
                    <a:lstStyle/>
                    <a:p>
                      <a:pPr>
                        <a:lnSpc>
                          <a:spcPct val="115000"/>
                        </a:lnSpc>
                        <a:spcAft>
                          <a:spcPts val="0"/>
                        </a:spcAft>
                      </a:pPr>
                      <a:r>
                        <a:rPr lang="tr-TR" sz="2000">
                          <a:effectLst/>
                          <a:latin typeface="Arial" panose="020B0604020202020204" pitchFamily="34" charset="0"/>
                          <a:cs typeface="Arial" panose="020B0604020202020204" pitchFamily="34" charset="0"/>
                        </a:rPr>
                        <a:t>Genel orta öğretim</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a:effectLst/>
                          <a:latin typeface="Arial" panose="020B0604020202020204" pitchFamily="34" charset="0"/>
                          <a:cs typeface="Arial" panose="020B0604020202020204" pitchFamily="34" charset="0"/>
                        </a:rPr>
                        <a:t>22</a:t>
                      </a:r>
                      <a:endParaRPr lang="tr-TR" sz="2000">
                        <a:effectLst/>
                        <a:latin typeface="Arial" panose="020B0604020202020204" pitchFamily="34" charset="0"/>
                        <a:ea typeface="Calibri"/>
                        <a:cs typeface="Arial" panose="020B0604020202020204" pitchFamily="34" charset="0"/>
                      </a:endParaRPr>
                    </a:p>
                  </a:txBody>
                  <a:tcPr marL="68580" marR="68580" marT="0" marB="0"/>
                </a:tc>
              </a:tr>
              <a:tr h="727932">
                <a:tc>
                  <a:txBody>
                    <a:bodyPr/>
                    <a:lstStyle/>
                    <a:p>
                      <a:pPr>
                        <a:lnSpc>
                          <a:spcPct val="115000"/>
                        </a:lnSpc>
                        <a:spcAft>
                          <a:spcPts val="0"/>
                        </a:spcAft>
                      </a:pPr>
                      <a:r>
                        <a:rPr lang="tr-TR" sz="2000">
                          <a:effectLst/>
                          <a:latin typeface="Arial" panose="020B0604020202020204" pitchFamily="34" charset="0"/>
                          <a:cs typeface="Arial" panose="020B0604020202020204" pitchFamily="34" charset="0"/>
                        </a:rPr>
                        <a:t>Meslek ve teknik lise</a:t>
                      </a:r>
                      <a:endParaRPr lang="tr-TR" sz="2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dirty="0">
                          <a:effectLst/>
                          <a:latin typeface="Arial" panose="020B0604020202020204" pitchFamily="34" charset="0"/>
                          <a:cs typeface="Arial" panose="020B0604020202020204" pitchFamily="34" charset="0"/>
                        </a:rPr>
                        <a:t>18</a:t>
                      </a:r>
                      <a:endParaRPr lang="tr-TR" sz="20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8" name="Metin kutusu 7"/>
          <p:cNvSpPr txBox="1"/>
          <p:nvPr/>
        </p:nvSpPr>
        <p:spPr>
          <a:xfrm>
            <a:off x="609601" y="5577840"/>
            <a:ext cx="10591800" cy="707886"/>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Toplam 460 okulda 82 bin öğrenciye eğitim ve öğretim hizmeti verilmektedir. Derslik başına düşen öğrenci sayılarının düşük olması son derece dikkat çekicidir.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42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22841013"/>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253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12192000"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a:ln>
                <a:noFill/>
              </a:ln>
              <a:solidFill>
                <a:schemeClr val="bg1"/>
              </a:solidFill>
              <a:effectLst/>
              <a:latin typeface="Arial" charset="0"/>
            </a:endParaRPr>
          </a:p>
        </p:txBody>
      </p:sp>
      <p:sp>
        <p:nvSpPr>
          <p:cNvPr id="51202" name="Title 2"/>
          <p:cNvSpPr>
            <a:spLocks noGrp="1"/>
          </p:cNvSpPr>
          <p:nvPr>
            <p:ph type="ctrTitle"/>
          </p:nvPr>
        </p:nvSpPr>
        <p:spPr>
          <a:xfrm>
            <a:off x="2" y="1790700"/>
            <a:ext cx="12192000" cy="2156460"/>
          </a:xfrm>
        </p:spPr>
        <p:txBody>
          <a:bodyPr/>
          <a:lstStyle/>
          <a:p>
            <a:pPr eaLnBrk="1" hangingPunct="1"/>
            <a:r>
              <a:rPr lang="tr-TR" altLang="tr-TR" sz="2800" b="1" dirty="0" smtClean="0">
                <a:latin typeface="Arial" panose="020B0604020202020204" pitchFamily="34" charset="0"/>
                <a:cs typeface="Arial" panose="020B0604020202020204" pitchFamily="34" charset="0"/>
              </a:rPr>
              <a:t>Isparta’da </a:t>
            </a:r>
            <a:r>
              <a:rPr lang="tr-TR" altLang="tr-TR" sz="2800" b="1" dirty="0" smtClean="0">
                <a:latin typeface="Arial" panose="020B0604020202020204" pitchFamily="34" charset="0"/>
                <a:cs typeface="Arial" panose="020B0604020202020204" pitchFamily="34" charset="0"/>
              </a:rPr>
              <a:t>Sağlık </a:t>
            </a:r>
            <a:endParaRPr lang="en-US" alt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636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0"/>
            <a:ext cx="10972800" cy="836712"/>
          </a:xfrm>
        </p:spPr>
        <p:txBody>
          <a:bodyPr>
            <a:normAutofit/>
          </a:bodyPr>
          <a:lstStyle/>
          <a:p>
            <a:pPr algn="ctr"/>
            <a:r>
              <a:rPr lang="tr-TR" sz="3600" b="1" dirty="0" smtClean="0">
                <a:latin typeface="Arial" panose="020B0604020202020204" pitchFamily="34" charset="0"/>
                <a:cs typeface="Arial" panose="020B0604020202020204" pitchFamily="34" charset="0"/>
              </a:rPr>
              <a:t>İllere Göre Sağlık Göstergeleri</a:t>
            </a:r>
            <a:endParaRPr lang="tr-TR" sz="36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86456545"/>
              </p:ext>
            </p:extLst>
          </p:nvPr>
        </p:nvGraphicFramePr>
        <p:xfrm>
          <a:off x="623392" y="1268760"/>
          <a:ext cx="10081117" cy="2360676"/>
        </p:xfrm>
        <a:graphic>
          <a:graphicData uri="http://schemas.openxmlformats.org/drawingml/2006/table">
            <a:tbl>
              <a:tblPr firstRow="1" firstCol="1" bandRow="1">
                <a:tableStyleId>{5C22544A-7EE6-4342-B048-85BDC9FD1C3A}</a:tableStyleId>
              </a:tblPr>
              <a:tblGrid>
                <a:gridCol w="1440008"/>
                <a:gridCol w="1440008"/>
                <a:gridCol w="1632485"/>
                <a:gridCol w="1247531"/>
                <a:gridCol w="1440008"/>
                <a:gridCol w="1440008"/>
                <a:gridCol w="1441069"/>
              </a:tblGrid>
              <a:tr h="0">
                <a:tc>
                  <a:txBody>
                    <a:bodyPr/>
                    <a:lstStyle/>
                    <a:p>
                      <a:pPr>
                        <a:lnSpc>
                          <a:spcPct val="115000"/>
                        </a:lnSpc>
                        <a:spcBef>
                          <a:spcPts val="200"/>
                        </a:spcBef>
                        <a:spcAft>
                          <a:spcPts val="200"/>
                        </a:spcAft>
                      </a:pPr>
                      <a:r>
                        <a:rPr lang="tr-TR" sz="1400" dirty="0">
                          <a:effectLst/>
                          <a:latin typeface="Arial" panose="020B0604020202020204" pitchFamily="34" charset="0"/>
                          <a:cs typeface="Arial" panose="020B0604020202020204" pitchFamily="34" charset="0"/>
                        </a:rPr>
                        <a:t>İl Adı</a:t>
                      </a:r>
                      <a:endParaRPr lang="tr-TR"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Aile Hekimliği Birimi Sayısı</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dirty="0">
                          <a:effectLst/>
                          <a:latin typeface="Arial" panose="020B0604020202020204" pitchFamily="34" charset="0"/>
                          <a:cs typeface="Arial" panose="020B0604020202020204" pitchFamily="34" charset="0"/>
                        </a:rPr>
                        <a:t>Aile Hekimliği Birimi Başına Düşen Nüfus</a:t>
                      </a:r>
                      <a:endParaRPr lang="tr-TR"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112 İstasyon Sayısı</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112 İstasyon Başına Düşen Nüfus</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112 Ambulans Sayısı</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112 Ambulans Başına Düşen Nüfus </a:t>
                      </a:r>
                    </a:p>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 </a:t>
                      </a:r>
                      <a:endParaRPr lang="tr-TR" sz="1400">
                        <a:effectLst/>
                        <a:latin typeface="Arial" panose="020B0604020202020204" pitchFamily="34" charset="0"/>
                        <a:ea typeface="Calibri"/>
                        <a:cs typeface="Arial" panose="020B0604020202020204" pitchFamily="34" charset="0"/>
                      </a:endParaRPr>
                    </a:p>
                  </a:txBody>
                  <a:tcPr marT="0" marB="0"/>
                </a:tc>
              </a:tr>
              <a:tr h="0">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Antalya</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763</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3.099</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56</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dirty="0">
                          <a:effectLst/>
                          <a:latin typeface="Arial" panose="020B0604020202020204" pitchFamily="34" charset="0"/>
                          <a:cs typeface="Arial" panose="020B0604020202020204" pitchFamily="34" charset="0"/>
                        </a:rPr>
                        <a:t>42.221</a:t>
                      </a:r>
                      <a:endParaRPr lang="tr-TR"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86</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27.493 </a:t>
                      </a:r>
                    </a:p>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 </a:t>
                      </a:r>
                      <a:endParaRPr lang="tr-TR" sz="1400">
                        <a:effectLst/>
                        <a:latin typeface="Arial" panose="020B0604020202020204" pitchFamily="34" charset="0"/>
                        <a:ea typeface="Calibri"/>
                        <a:cs typeface="Arial" panose="020B0604020202020204" pitchFamily="34" charset="0"/>
                      </a:endParaRPr>
                    </a:p>
                  </a:txBody>
                  <a:tcPr marT="0" marB="0"/>
                </a:tc>
              </a:tr>
              <a:tr h="0">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Burdur</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88</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3.009</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20</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13.239</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33</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8.024 </a:t>
                      </a:r>
                    </a:p>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 </a:t>
                      </a:r>
                      <a:endParaRPr lang="tr-TR" sz="1400">
                        <a:effectLst/>
                        <a:latin typeface="Arial" panose="020B0604020202020204" pitchFamily="34" charset="0"/>
                        <a:ea typeface="Calibri"/>
                        <a:cs typeface="Arial" panose="020B0604020202020204" pitchFamily="34" charset="0"/>
                      </a:endParaRPr>
                    </a:p>
                  </a:txBody>
                  <a:tcPr marT="0" marB="0"/>
                </a:tc>
              </a:tr>
              <a:tr h="0">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Isparta</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155</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2.799</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20</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21.692</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a:effectLst/>
                          <a:latin typeface="Arial" panose="020B0604020202020204" pitchFamily="34" charset="0"/>
                          <a:cs typeface="Arial" panose="020B0604020202020204" pitchFamily="34" charset="0"/>
                        </a:rPr>
                        <a:t>44</a:t>
                      </a:r>
                      <a:endParaRPr lang="tr-TR" sz="1400">
                        <a:effectLst/>
                        <a:latin typeface="Arial" panose="020B0604020202020204" pitchFamily="34" charset="0"/>
                        <a:ea typeface="Calibri"/>
                        <a:cs typeface="Arial" panose="020B0604020202020204" pitchFamily="34" charset="0"/>
                      </a:endParaRPr>
                    </a:p>
                  </a:txBody>
                  <a:tcPr marT="0" marB="0"/>
                </a:tc>
                <a:tc>
                  <a:txBody>
                    <a:bodyPr/>
                    <a:lstStyle/>
                    <a:p>
                      <a:pPr>
                        <a:lnSpc>
                          <a:spcPct val="115000"/>
                        </a:lnSpc>
                        <a:spcBef>
                          <a:spcPts val="200"/>
                        </a:spcBef>
                        <a:spcAft>
                          <a:spcPts val="200"/>
                        </a:spcAft>
                      </a:pPr>
                      <a:r>
                        <a:rPr lang="tr-TR" sz="1400" dirty="0">
                          <a:effectLst/>
                          <a:latin typeface="Arial" panose="020B0604020202020204" pitchFamily="34" charset="0"/>
                          <a:cs typeface="Arial" panose="020B0604020202020204" pitchFamily="34" charset="0"/>
                        </a:rPr>
                        <a:t>9.860 </a:t>
                      </a:r>
                      <a:endParaRPr lang="tr-TR" sz="1400" dirty="0">
                        <a:effectLst/>
                        <a:latin typeface="Arial" panose="020B0604020202020204" pitchFamily="34" charset="0"/>
                        <a:ea typeface="Calibri"/>
                        <a:cs typeface="Arial" panose="020B0604020202020204" pitchFamily="34" charset="0"/>
                      </a:endParaRPr>
                    </a:p>
                  </a:txBody>
                  <a:tcPr marT="0" marB="0"/>
                </a:tc>
              </a:tr>
            </a:tbl>
          </a:graphicData>
        </a:graphic>
      </p:graphicFrame>
      <p:sp>
        <p:nvSpPr>
          <p:cNvPr id="5" name="Metin kutusu 4"/>
          <p:cNvSpPr txBox="1"/>
          <p:nvPr/>
        </p:nvSpPr>
        <p:spPr>
          <a:xfrm>
            <a:off x="431371" y="4509121"/>
            <a:ext cx="11041227" cy="830997"/>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2017 yılı verilerine göre, aile hekimliği başına düşen nüfus oranında üç il içinde en iyi durumda olan Isparta’dır.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83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
            <a:ext cx="10515600" cy="899159"/>
          </a:xfrm>
        </p:spPr>
        <p:txBody>
          <a:bodyPr>
            <a:normAutofit/>
          </a:bodyPr>
          <a:lstStyle/>
          <a:p>
            <a:pPr algn="ctr"/>
            <a:r>
              <a:rPr lang="tr-TR" sz="3600" b="1" dirty="0">
                <a:latin typeface="Arial" panose="020B0604020202020204" pitchFamily="34" charset="0"/>
                <a:cs typeface="Arial" panose="020B0604020202020204" pitchFamily="34" charset="0"/>
              </a:rPr>
              <a:t>Yalvaç Ticaret ve Sanayi Odası</a:t>
            </a:r>
          </a:p>
        </p:txBody>
      </p:sp>
      <p:sp>
        <p:nvSpPr>
          <p:cNvPr id="3" name="İçerik Yer Tutucusu 2"/>
          <p:cNvSpPr>
            <a:spLocks noGrp="1"/>
          </p:cNvSpPr>
          <p:nvPr>
            <p:ph idx="1"/>
          </p:nvPr>
        </p:nvSpPr>
        <p:spPr>
          <a:xfrm>
            <a:off x="0" y="990600"/>
            <a:ext cx="12192000" cy="5867400"/>
          </a:xfrm>
        </p:spPr>
        <p:txBody>
          <a:bodyPr>
            <a:normAutofit fontScale="85000" lnSpcReduction="10000"/>
          </a:bodyPr>
          <a:lstStyle/>
          <a:p>
            <a:r>
              <a:rPr lang="tr-TR" b="1" dirty="0" smtClean="0">
                <a:latin typeface="Arial" panose="020B0604020202020204" pitchFamily="34" charset="0"/>
                <a:cs typeface="Arial" panose="020B0604020202020204" pitchFamily="34" charset="0"/>
              </a:rPr>
              <a:t>Odamız, 1989 </a:t>
            </a:r>
            <a:r>
              <a:rPr lang="tr-TR" b="1" dirty="0">
                <a:latin typeface="Arial" panose="020B0604020202020204" pitchFamily="34" charset="0"/>
                <a:cs typeface="Arial" panose="020B0604020202020204" pitchFamily="34" charset="0"/>
              </a:rPr>
              <a:t>yılında kurulmuştur</a:t>
            </a:r>
            <a:r>
              <a:rPr lang="tr-TR" b="1" dirty="0" smtClean="0">
                <a:latin typeface="Arial" panose="020B0604020202020204" pitchFamily="34" charset="0"/>
                <a:cs typeface="Arial" panose="020B0604020202020204" pitchFamily="34" charset="0"/>
              </a:rPr>
              <a:t>.</a:t>
            </a:r>
          </a:p>
          <a:p>
            <a:endParaRPr lang="tr-TR" b="1" dirty="0" smtClean="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10 Meslek Komitesi, 54 Meslek Komitesi üyesi, 22 Meclis üyesi ve </a:t>
            </a:r>
            <a:r>
              <a:rPr lang="tr-TR" b="1" dirty="0" smtClean="0">
                <a:latin typeface="Arial" panose="020B0604020202020204" pitchFamily="34" charset="0"/>
                <a:cs typeface="Arial" panose="020B0604020202020204" pitchFamily="34" charset="0"/>
              </a:rPr>
              <a:t>1000’in üzerinde </a:t>
            </a:r>
            <a:r>
              <a:rPr lang="tr-TR" b="1" dirty="0">
                <a:latin typeface="Arial" panose="020B0604020202020204" pitchFamily="34" charset="0"/>
                <a:cs typeface="Arial" panose="020B0604020202020204" pitchFamily="34" charset="0"/>
              </a:rPr>
              <a:t>faal </a:t>
            </a:r>
            <a:r>
              <a:rPr lang="tr-TR" b="1" dirty="0" smtClean="0">
                <a:latin typeface="Arial" panose="020B0604020202020204" pitchFamily="34" charset="0"/>
                <a:cs typeface="Arial" panose="020B0604020202020204" pitchFamily="34" charset="0"/>
              </a:rPr>
              <a:t>üyesi bulunmaktadır.</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Odamız, Yalvaç </a:t>
            </a:r>
            <a:r>
              <a:rPr lang="tr-TR" b="1" dirty="0">
                <a:latin typeface="Arial" panose="020B0604020202020204" pitchFamily="34" charset="0"/>
                <a:cs typeface="Arial" panose="020B0604020202020204" pitchFamily="34" charset="0"/>
              </a:rPr>
              <a:t>ve çevresindeki Şarkikaraağaç, Gelendost,  Yenişarbademli ilçelerinde gerçekleşen  ticari ve sınai faaliyetlerin gelişmesine yardımcı </a:t>
            </a:r>
            <a:r>
              <a:rPr lang="tr-TR" b="1" dirty="0" smtClean="0">
                <a:latin typeface="Arial" panose="020B0604020202020204" pitchFamily="34" charset="0"/>
                <a:cs typeface="Arial" panose="020B0604020202020204" pitchFamily="34" charset="0"/>
              </a:rPr>
              <a:t>olmaktadır.</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Odamızın verdiği hizmetler; Kapasite </a:t>
            </a:r>
            <a:r>
              <a:rPr lang="tr-TR" b="1" dirty="0">
                <a:latin typeface="Arial" panose="020B0604020202020204" pitchFamily="34" charset="0"/>
                <a:cs typeface="Arial" panose="020B0604020202020204" pitchFamily="34" charset="0"/>
              </a:rPr>
              <a:t>raporları, İş makinesi tescil işlemleri, Menşei Belgeleri, Rayiç Fiyat tespitleri, Üye Sicil ve Faaliyet Belgeleri Ticaret Sicil </a:t>
            </a:r>
            <a:r>
              <a:rPr lang="tr-TR" b="1" dirty="0" smtClean="0">
                <a:latin typeface="Arial" panose="020B0604020202020204" pitchFamily="34" charset="0"/>
                <a:cs typeface="Arial" panose="020B0604020202020204" pitchFamily="34" charset="0"/>
              </a:rPr>
              <a:t>İşlemleridir.</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Odamız TOBB </a:t>
            </a:r>
            <a:r>
              <a:rPr lang="tr-TR" b="1" dirty="0">
                <a:latin typeface="Arial" panose="020B0604020202020204" pitchFamily="34" charset="0"/>
                <a:cs typeface="Arial" panose="020B0604020202020204" pitchFamily="34" charset="0"/>
              </a:rPr>
              <a:t>Akreditasyon ve</a:t>
            </a:r>
            <a:r>
              <a:rPr lang="tr-TR" b="1"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TSE-ISO-EN 9000 </a:t>
            </a:r>
            <a:r>
              <a:rPr lang="tr-TR" b="1" dirty="0" smtClean="0">
                <a:latin typeface="Arial" panose="020B0604020202020204" pitchFamily="34" charset="0"/>
                <a:cs typeface="Arial" panose="020B0604020202020204" pitchFamily="34" charset="0"/>
              </a:rPr>
              <a:t>Kalite Belgesine sahiptir.</a:t>
            </a:r>
            <a:endParaRPr lang="tr-TR" b="1" dirty="0">
              <a:latin typeface="Arial" panose="020B0604020202020204" pitchFamily="34" charset="0"/>
              <a:cs typeface="Arial" panose="020B0604020202020204" pitchFamily="34" charset="0"/>
            </a:endParaRP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Odamız, Mayıs </a:t>
            </a:r>
            <a:r>
              <a:rPr lang="tr-TR" b="1" dirty="0">
                <a:latin typeface="Arial" panose="020B0604020202020204" pitchFamily="34" charset="0"/>
                <a:cs typeface="Arial" panose="020B0604020202020204" pitchFamily="34" charset="0"/>
              </a:rPr>
              <a:t>2007 tarihi itibari ile  </a:t>
            </a:r>
            <a:r>
              <a:rPr lang="tr-TR" b="1" dirty="0" smtClean="0">
                <a:latin typeface="Arial" panose="020B0604020202020204" pitchFamily="34" charset="0"/>
                <a:cs typeface="Arial" panose="020B0604020202020204" pitchFamily="34" charset="0"/>
              </a:rPr>
              <a:t>“</a:t>
            </a:r>
            <a:r>
              <a:rPr lang="tr-TR" b="1" dirty="0">
                <a:latin typeface="Arial" panose="020B0604020202020204" pitchFamily="34" charset="0"/>
                <a:cs typeface="Arial" panose="020B0604020202020204" pitchFamily="34" charset="0"/>
              </a:rPr>
              <a:t>KOSGEB Sinerji Odağı” </a:t>
            </a:r>
            <a:r>
              <a:rPr lang="tr-TR" b="1" dirty="0" smtClean="0">
                <a:latin typeface="Arial" panose="020B0604020202020204" pitchFamily="34" charset="0"/>
                <a:cs typeface="Arial" panose="020B0604020202020204" pitchFamily="34" charset="0"/>
              </a:rPr>
              <a:t> vasıtası ile KOSGEB</a:t>
            </a:r>
            <a:r>
              <a:rPr lang="tr-TR" b="1" dirty="0">
                <a:latin typeface="Arial" panose="020B0604020202020204" pitchFamily="34" charset="0"/>
                <a:cs typeface="Arial" panose="020B0604020202020204" pitchFamily="34" charset="0"/>
              </a:rPr>
              <a:t>’ in faaliyet ve destekleri iş ve işlemleri yürütülmekte olup KOSGEB destek işlemlerinin yanı sıra bilgilendirme ve eğitim seminerleri </a:t>
            </a:r>
            <a:r>
              <a:rPr lang="tr-TR" b="1" dirty="0" smtClean="0">
                <a:latin typeface="Arial" panose="020B0604020202020204" pitchFamily="34" charset="0"/>
                <a:cs typeface="Arial" panose="020B0604020202020204" pitchFamily="34" charset="0"/>
              </a:rPr>
              <a:t>işbirliği </a:t>
            </a:r>
            <a:r>
              <a:rPr lang="tr-TR" b="1" dirty="0">
                <a:latin typeface="Arial" panose="020B0604020202020204" pitchFamily="34" charset="0"/>
                <a:cs typeface="Arial" panose="020B0604020202020204" pitchFamily="34" charset="0"/>
              </a:rPr>
              <a:t>halinde </a:t>
            </a:r>
            <a:r>
              <a:rPr lang="tr-TR" b="1" dirty="0" smtClean="0">
                <a:latin typeface="Arial" panose="020B0604020202020204" pitchFamily="34" charset="0"/>
                <a:cs typeface="Arial" panose="020B0604020202020204" pitchFamily="34" charset="0"/>
              </a:rPr>
              <a:t>yürütülebilmektedir.</a:t>
            </a:r>
          </a:p>
          <a:p>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611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08720"/>
          </a:xfrm>
        </p:spPr>
        <p:txBody>
          <a:bodyPr>
            <a:normAutofit/>
          </a:bodyPr>
          <a:lstStyle/>
          <a:p>
            <a:pPr algn="ctr"/>
            <a:r>
              <a:rPr lang="tr-TR" sz="3600" b="1" dirty="0" smtClean="0">
                <a:latin typeface="Arial" panose="020B0604020202020204" pitchFamily="34" charset="0"/>
                <a:cs typeface="Arial" panose="020B0604020202020204" pitchFamily="34" charset="0"/>
              </a:rPr>
              <a:t>İllere Göre Bazı Sağlık Göstergeleri</a:t>
            </a:r>
            <a:endParaRPr lang="tr-TR" sz="36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46971403"/>
              </p:ext>
            </p:extLst>
          </p:nvPr>
        </p:nvGraphicFramePr>
        <p:xfrm>
          <a:off x="239349" y="1124743"/>
          <a:ext cx="11137236" cy="2071481"/>
        </p:xfrm>
        <a:graphic>
          <a:graphicData uri="http://schemas.openxmlformats.org/drawingml/2006/table">
            <a:tbl>
              <a:tblPr firstRow="1" firstCol="1" bandRow="1">
                <a:tableStyleId>{5C22544A-7EE6-4342-B048-85BDC9FD1C3A}</a:tableStyleId>
              </a:tblPr>
              <a:tblGrid>
                <a:gridCol w="1371272"/>
                <a:gridCol w="1221616"/>
                <a:gridCol w="1150847"/>
                <a:gridCol w="1322547"/>
                <a:gridCol w="1322547"/>
                <a:gridCol w="1322547"/>
                <a:gridCol w="1322547"/>
                <a:gridCol w="2103313"/>
              </a:tblGrid>
              <a:tr h="792089">
                <a:tc>
                  <a:txBody>
                    <a:bodyPr/>
                    <a:lstStyle/>
                    <a:p>
                      <a:pPr>
                        <a:lnSpc>
                          <a:spcPct val="115000"/>
                        </a:lnSpc>
                        <a:spcBef>
                          <a:spcPts val="200"/>
                        </a:spcBef>
                        <a:spcAft>
                          <a:spcPts val="200"/>
                        </a:spcAft>
                      </a:pPr>
                      <a:r>
                        <a:rPr lang="tr-TR" sz="1200">
                          <a:effectLst/>
                        </a:rPr>
                        <a:t> </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Hastane sayısı</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Yatak sayısı</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10.000 kişiye düşen yatak sayısı</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Nitelikli yatak</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Yoğun bakım yatak sayısı</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Nitelikli yatak oranı</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10.000 kişiye düşen yoğun bakım yatak sayısı</a:t>
                      </a:r>
                      <a:endParaRPr lang="tr-TR" sz="1200">
                        <a:effectLst/>
                        <a:latin typeface="Times New Roman"/>
                        <a:ea typeface="Calibri"/>
                        <a:cs typeface="Times New Roman"/>
                      </a:endParaRPr>
                    </a:p>
                  </a:txBody>
                  <a:tcPr marT="0" marB="0"/>
                </a:tc>
              </a:tr>
              <a:tr h="426464">
                <a:tc>
                  <a:txBody>
                    <a:bodyPr/>
                    <a:lstStyle/>
                    <a:p>
                      <a:pPr>
                        <a:lnSpc>
                          <a:spcPct val="115000"/>
                        </a:lnSpc>
                        <a:spcBef>
                          <a:spcPts val="200"/>
                        </a:spcBef>
                        <a:spcAft>
                          <a:spcPts val="200"/>
                        </a:spcAft>
                      </a:pPr>
                      <a:r>
                        <a:rPr lang="tr-TR" sz="1200">
                          <a:effectLst/>
                        </a:rPr>
                        <a:t>Antalya</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45</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6.759</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28,6</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4.456</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1.118</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79,0</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4,7</a:t>
                      </a:r>
                      <a:endParaRPr lang="tr-TR" sz="1200">
                        <a:effectLst/>
                        <a:latin typeface="Times New Roman"/>
                        <a:ea typeface="Calibri"/>
                        <a:cs typeface="Times New Roman"/>
                      </a:endParaRPr>
                    </a:p>
                  </a:txBody>
                  <a:tcPr marT="0" marB="0"/>
                </a:tc>
              </a:tr>
              <a:tr h="426464">
                <a:tc>
                  <a:txBody>
                    <a:bodyPr/>
                    <a:lstStyle/>
                    <a:p>
                      <a:pPr>
                        <a:lnSpc>
                          <a:spcPct val="115000"/>
                        </a:lnSpc>
                        <a:spcBef>
                          <a:spcPts val="200"/>
                        </a:spcBef>
                        <a:spcAft>
                          <a:spcPts val="200"/>
                        </a:spcAft>
                      </a:pPr>
                      <a:r>
                        <a:rPr lang="tr-TR" sz="1200">
                          <a:effectLst/>
                        </a:rPr>
                        <a:t>Burdur</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8</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723</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27,3</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514</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77</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79,6</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2,9</a:t>
                      </a:r>
                      <a:endParaRPr lang="tr-TR" sz="1200">
                        <a:effectLst/>
                        <a:latin typeface="Times New Roman"/>
                        <a:ea typeface="Calibri"/>
                        <a:cs typeface="Times New Roman"/>
                      </a:endParaRPr>
                    </a:p>
                  </a:txBody>
                  <a:tcPr marT="0" marB="0"/>
                </a:tc>
              </a:tr>
              <a:tr h="426464">
                <a:tc>
                  <a:txBody>
                    <a:bodyPr/>
                    <a:lstStyle/>
                    <a:p>
                      <a:pPr>
                        <a:lnSpc>
                          <a:spcPct val="115000"/>
                        </a:lnSpc>
                        <a:spcBef>
                          <a:spcPts val="200"/>
                        </a:spcBef>
                        <a:spcAft>
                          <a:spcPts val="200"/>
                        </a:spcAft>
                      </a:pPr>
                      <a:r>
                        <a:rPr lang="tr-TR" sz="1200">
                          <a:effectLst/>
                        </a:rPr>
                        <a:t>Isparta</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15</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1.977</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45,6</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1.326</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388</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a:effectLst/>
                        </a:rPr>
                        <a:t>83,4</a:t>
                      </a:r>
                      <a:endParaRPr lang="tr-TR" sz="1200">
                        <a:effectLst/>
                        <a:latin typeface="Times New Roman"/>
                        <a:ea typeface="Calibri"/>
                        <a:cs typeface="Times New Roman"/>
                      </a:endParaRPr>
                    </a:p>
                  </a:txBody>
                  <a:tcPr marT="0" marB="0"/>
                </a:tc>
                <a:tc>
                  <a:txBody>
                    <a:bodyPr/>
                    <a:lstStyle/>
                    <a:p>
                      <a:pPr>
                        <a:lnSpc>
                          <a:spcPct val="115000"/>
                        </a:lnSpc>
                        <a:spcBef>
                          <a:spcPts val="200"/>
                        </a:spcBef>
                        <a:spcAft>
                          <a:spcPts val="200"/>
                        </a:spcAft>
                      </a:pPr>
                      <a:r>
                        <a:rPr lang="tr-TR" sz="1200" dirty="0">
                          <a:effectLst/>
                        </a:rPr>
                        <a:t>8,9</a:t>
                      </a:r>
                      <a:endParaRPr lang="tr-TR" sz="1200" dirty="0">
                        <a:effectLst/>
                        <a:latin typeface="Times New Roman"/>
                        <a:ea typeface="Calibri"/>
                        <a:cs typeface="Times New Roman"/>
                      </a:endParaRPr>
                    </a:p>
                  </a:txBody>
                  <a:tcPr marT="0" marB="0"/>
                </a:tc>
              </a:tr>
            </a:tbl>
          </a:graphicData>
        </a:graphic>
      </p:graphicFrame>
      <p:sp>
        <p:nvSpPr>
          <p:cNvPr id="5" name="Metin kutusu 4"/>
          <p:cNvSpPr txBox="1"/>
          <p:nvPr/>
        </p:nvSpPr>
        <p:spPr>
          <a:xfrm>
            <a:off x="815414" y="3789041"/>
            <a:ext cx="9480352" cy="830997"/>
          </a:xfrm>
          <a:prstGeom prst="rect">
            <a:avLst/>
          </a:prstGeom>
          <a:noFill/>
        </p:spPr>
        <p:txBody>
          <a:bodyPr wrap="none" rtlCol="0">
            <a:spAutoFit/>
          </a:bodyPr>
          <a:lstStyle/>
          <a:p>
            <a:r>
              <a:rPr lang="tr-TR" sz="1600" b="1" dirty="0" smtClean="0">
                <a:latin typeface="Arial" panose="020B0604020202020204" pitchFamily="34" charset="0"/>
                <a:cs typeface="Arial" panose="020B0604020202020204" pitchFamily="34" charset="0"/>
              </a:rPr>
              <a:t>2017 yılı verilerine göre, Üç il arasında 10.000 kişiye düşen yatak sayısı en fazla olan Isparta’dır.</a:t>
            </a:r>
          </a:p>
          <a:p>
            <a:r>
              <a:rPr lang="tr-TR" sz="1600" b="1" dirty="0" smtClean="0">
                <a:latin typeface="Arial" panose="020B0604020202020204" pitchFamily="34" charset="0"/>
                <a:cs typeface="Arial" panose="020B0604020202020204" pitchFamily="34" charset="0"/>
              </a:rPr>
              <a:t>Üç il arasında 10.000 kişiye düşen nitelikli yatak sayısı en fazla olan Isparta’dır.</a:t>
            </a:r>
          </a:p>
          <a:p>
            <a:r>
              <a:rPr lang="tr-TR" sz="1600" b="1" dirty="0" smtClean="0">
                <a:latin typeface="Arial" panose="020B0604020202020204" pitchFamily="34" charset="0"/>
                <a:cs typeface="Arial" panose="020B0604020202020204" pitchFamily="34" charset="0"/>
              </a:rPr>
              <a:t>Üç il arasında 10.000 kişiye düşen yoğun bakım yatak sayısı en fazla olan Isparta’dır.</a:t>
            </a: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6835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908720"/>
          </a:xfrm>
        </p:spPr>
        <p:txBody>
          <a:bodyPr>
            <a:normAutofit/>
          </a:bodyPr>
          <a:lstStyle/>
          <a:p>
            <a:pPr algn="ctr"/>
            <a:r>
              <a:rPr lang="tr-TR" sz="3600" b="1" dirty="0" smtClean="0">
                <a:latin typeface="Arial" panose="020B0604020202020204" pitchFamily="34" charset="0"/>
                <a:cs typeface="Arial" panose="020B0604020202020204" pitchFamily="34" charset="0"/>
              </a:rPr>
              <a:t>Isparta Şehir Hastanesi</a:t>
            </a:r>
            <a:endParaRPr lang="tr-TR" sz="3600" b="1" dirty="0">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339" y="980730"/>
            <a:ext cx="11809312" cy="3960439"/>
          </a:xfrm>
        </p:spPr>
      </p:pic>
      <p:sp>
        <p:nvSpPr>
          <p:cNvPr id="5" name="Metin kutusu 4"/>
          <p:cNvSpPr txBox="1"/>
          <p:nvPr/>
        </p:nvSpPr>
        <p:spPr>
          <a:xfrm>
            <a:off x="239351" y="5589241"/>
            <a:ext cx="11713301" cy="1107996"/>
          </a:xfrm>
          <a:prstGeom prst="rect">
            <a:avLst/>
          </a:prstGeom>
          <a:noFill/>
        </p:spPr>
        <p:txBody>
          <a:bodyPr wrap="square" rtlCol="0">
            <a:spAutoFit/>
          </a:bodyPr>
          <a:lstStyle/>
          <a:p>
            <a:r>
              <a:rPr lang="tr-TR" sz="1600" b="1" dirty="0">
                <a:latin typeface="Arial" panose="020B0604020202020204" pitchFamily="34" charset="0"/>
                <a:cs typeface="Arial" panose="020B0604020202020204" pitchFamily="34" charset="0"/>
              </a:rPr>
              <a:t>Kamu Özel işbirliği modeli </a:t>
            </a:r>
            <a:r>
              <a:rPr lang="tr-TR" sz="1600" b="1" dirty="0" smtClean="0">
                <a:latin typeface="Arial" panose="020B0604020202020204" pitchFamily="34" charset="0"/>
                <a:cs typeface="Arial" panose="020B0604020202020204" pitchFamily="34" charset="0"/>
              </a:rPr>
              <a:t>ile </a:t>
            </a:r>
            <a:r>
              <a:rPr lang="tr-TR" sz="1600" b="1" dirty="0">
                <a:latin typeface="Arial" panose="020B0604020202020204" pitchFamily="34" charset="0"/>
                <a:cs typeface="Arial" panose="020B0604020202020204" pitchFamily="34" charset="0"/>
              </a:rPr>
              <a:t>yapılan Isparta Şehir Hastanesi 800 yataklı ve Mart 2017’de hizmete </a:t>
            </a:r>
            <a:r>
              <a:rPr lang="tr-TR" sz="1600" b="1" dirty="0" smtClean="0">
                <a:latin typeface="Arial" panose="020B0604020202020204" pitchFamily="34" charset="0"/>
                <a:cs typeface="Arial" panose="020B0604020202020204" pitchFamily="34" charset="0"/>
              </a:rPr>
              <a:t>açılmıştır</a:t>
            </a:r>
            <a:r>
              <a:rPr lang="tr-TR" sz="1600" b="1" dirty="0">
                <a:latin typeface="Arial" panose="020B0604020202020204" pitchFamily="34" charset="0"/>
                <a:cs typeface="Arial" panose="020B0604020202020204" pitchFamily="34" charset="0"/>
              </a:rPr>
              <a:t>. V</a:t>
            </a:r>
            <a:r>
              <a:rPr lang="tr-TR" sz="1600" b="1" dirty="0" smtClean="0">
                <a:latin typeface="Arial" panose="020B0604020202020204" pitchFamily="34" charset="0"/>
                <a:cs typeface="Arial" panose="020B0604020202020204" pitchFamily="34" charset="0"/>
              </a:rPr>
              <a:t>e bütün bölgeye sağlık hizmeti sunmaktadır.</a:t>
            </a:r>
            <a:endParaRPr lang="tr-TR" sz="1600" b="1" dirty="0">
              <a:latin typeface="Arial" panose="020B0604020202020204" pitchFamily="34" charset="0"/>
              <a:cs typeface="Arial" panose="020B0604020202020204" pitchFamily="34" charset="0"/>
            </a:endParaRPr>
          </a:p>
          <a:p>
            <a:r>
              <a:rPr lang="tr-TR" sz="1600" b="1" dirty="0">
                <a:latin typeface="Arial" panose="020B0604020202020204" pitchFamily="34" charset="0"/>
                <a:cs typeface="Arial" panose="020B0604020202020204" pitchFamily="34" charset="0"/>
              </a:rPr>
              <a:t>67 poliklinik sayısı, 176 yoğun bakım ünitesi yatak sayısı, 20 ameliyathane, 9 TDL odası ile hizmet vermektedir.</a:t>
            </a:r>
          </a:p>
          <a:p>
            <a:endParaRPr lang="tr-TR" dirty="0"/>
          </a:p>
        </p:txBody>
      </p:sp>
    </p:spTree>
    <p:extLst>
      <p:ext uri="{BB962C8B-B14F-4D97-AF65-F5344CB8AC3E}">
        <p14:creationId xmlns:p14="http://schemas.microsoft.com/office/powerpoint/2010/main" val="369396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975359"/>
          </a:xfrm>
        </p:spPr>
        <p:txBody>
          <a:bodyPr>
            <a:normAutofit/>
          </a:bodyPr>
          <a:lstStyle/>
          <a:p>
            <a:pPr algn="ctr"/>
            <a:r>
              <a:rPr lang="tr-TR" sz="3600" b="1" dirty="0" smtClean="0">
                <a:latin typeface="Arial" panose="020B0604020202020204" pitchFamily="34" charset="0"/>
                <a:cs typeface="Arial" panose="020B0604020202020204" pitchFamily="34" charset="0"/>
              </a:rPr>
              <a:t>Isparta Ticaret Borsası</a:t>
            </a: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975360"/>
            <a:ext cx="12192000" cy="5882640"/>
          </a:xfrm>
        </p:spPr>
        <p:txBody>
          <a:bodyPr>
            <a:normAutofit fontScale="92500"/>
          </a:bodyPr>
          <a:lstStyle/>
          <a:p>
            <a:r>
              <a:rPr lang="tr-TR" sz="2400" b="1" dirty="0">
                <a:latin typeface="Arial" panose="020B0604020202020204" pitchFamily="34" charset="0"/>
                <a:cs typeface="Arial" panose="020B0604020202020204" pitchFamily="34" charset="0"/>
              </a:rPr>
              <a:t>Isparta Ticaret </a:t>
            </a:r>
            <a:r>
              <a:rPr lang="tr-TR" sz="2400" b="1" dirty="0" err="1" smtClean="0">
                <a:latin typeface="Arial" panose="020B0604020202020204" pitchFamily="34" charset="0"/>
                <a:cs typeface="Arial" panose="020B0604020202020204" pitchFamily="34" charset="0"/>
              </a:rPr>
              <a:t>Borsasımız</a:t>
            </a:r>
            <a:r>
              <a:rPr lang="tr-TR" sz="2400" b="1" dirty="0" smtClean="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5174 Sayılı Türkiye odalar ve Borsalar Kanununa istinaden, Sanayi ve Ticaret bakanlığı onayı ile "Borsaya dahil maddelerin alım satımı ve borsada oluşan fiyatların tespit, tescil ve ilânı işleriyle meşgul olmak üzere kurulan kamu tüzel kişiliğine sahip kurum" olarak 1996 yılında kurulmuştur. </a:t>
            </a:r>
            <a:endParaRPr lang="tr-TR" sz="2400" b="1" dirty="0" smtClean="0">
              <a:latin typeface="Arial" panose="020B0604020202020204" pitchFamily="34" charset="0"/>
              <a:cs typeface="Arial" panose="020B0604020202020204" pitchFamily="34" charset="0"/>
            </a:endParaRP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Borsamız, TOBB </a:t>
            </a:r>
            <a:r>
              <a:rPr lang="tr-TR" sz="2400" b="1" dirty="0">
                <a:latin typeface="Arial" panose="020B0604020202020204" pitchFamily="34" charset="0"/>
                <a:cs typeface="Arial" panose="020B0604020202020204" pitchFamily="34" charset="0"/>
              </a:rPr>
              <a:t>Akreditasyon ve ISO 9001 Kalite Belgelerine sahiptir</a:t>
            </a:r>
            <a:r>
              <a:rPr lang="tr-TR" sz="2400" b="1" dirty="0" smtClean="0">
                <a:latin typeface="Arial" panose="020B0604020202020204" pitchFamily="34" charset="0"/>
                <a:cs typeface="Arial" panose="020B0604020202020204" pitchFamily="34" charset="0"/>
              </a:rPr>
              <a:t>.</a:t>
            </a:r>
          </a:p>
          <a:p>
            <a:endParaRPr lang="tr-TR" sz="2400" b="1" dirty="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Isparta </a:t>
            </a:r>
            <a:r>
              <a:rPr lang="tr-TR" sz="2400" b="1" dirty="0">
                <a:latin typeface="Arial" panose="020B0604020202020204" pitchFamily="34" charset="0"/>
                <a:cs typeface="Arial" panose="020B0604020202020204" pitchFamily="34" charset="0"/>
              </a:rPr>
              <a:t>Ticaret Borsasının üyelerinin dağılımı; Yaş Meyve ve Sebze, Hububat ve Bakliyat, Et ve Et Ürünleri, Süt ve Süt Ürünleri, Yağlı Tohumlar ve Itri </a:t>
            </a:r>
            <a:r>
              <a:rPr lang="tr-TR" sz="2400" b="1" dirty="0" smtClean="0">
                <a:latin typeface="Arial" panose="020B0604020202020204" pitchFamily="34" charset="0"/>
                <a:cs typeface="Arial" panose="020B0604020202020204" pitchFamily="34" charset="0"/>
              </a:rPr>
              <a:t>Bitkiler sektörlerindedir.</a:t>
            </a: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Eğirdir, Yalvaç </a:t>
            </a:r>
            <a:r>
              <a:rPr lang="tr-TR" sz="2400" b="1" dirty="0">
                <a:latin typeface="Arial" panose="020B0604020202020204" pitchFamily="34" charset="0"/>
                <a:cs typeface="Arial" panose="020B0604020202020204" pitchFamily="34" charset="0"/>
              </a:rPr>
              <a:t>ve Şarkikaraağaç'ta temsilcilik büroları ile uzaktaki üyelerine de yerinde hizmet vermektedir. </a:t>
            </a:r>
            <a:endParaRPr lang="tr-TR" sz="2400" b="1" dirty="0" smtClean="0">
              <a:latin typeface="Arial" panose="020B0604020202020204" pitchFamily="34" charset="0"/>
              <a:cs typeface="Arial" panose="020B0604020202020204" pitchFamily="34" charset="0"/>
            </a:endParaRPr>
          </a:p>
          <a:p>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Yalvaç temsilciliğinde satış salonu ve analiz hizmeti verilmektedir.</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022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ii3LejYpUe4JBDkjFqtp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P4o.NEx_kC_4W_MnoRv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6lPMSAyKkqqjTyWFEMVZ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OPoGTaQ_kma8HcDUqrLj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9ogbEXX4kms_6MbtV0pb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smJuXGn70.7h63adnTt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EiXqGT.H0WvZNPfbomr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oERJCGcZkm3OCm4963C8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Ezrzo02Eug5qwfHnvVI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CKO2G8W2kiL7X2JSWQE8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mNA3T6U4EGET2oxCA9y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LeBHElVv0KvA57TFZV7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5ThblAvek6Dmi2L5G6kq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YBgn3fCaUO7sHEMsl47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qEFwLQCZUqaem862EDk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OUuYUWWmEuMAHihqUZfb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Uo06r4H2kWfpY2JOHe8A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mxsUddZB0WvBLmxI1LCi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2Eg7wjP3P0G8Vbvhl2zmM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xtU7_WnhUyX38VpcHF.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9wO2cjXRwmNvOert87P9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ze1nRfTvUe.UlhM2OR9b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Pm.AzwmkUCqwF8mC3JR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6ZVK54K4U.glP3sRL60v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PlKCmtkwEiuH_FIj.KD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0p1So7MkUKR5ti5FBd2G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1315</TotalTime>
  <Words>5240</Words>
  <Application>Microsoft Office PowerPoint</Application>
  <PresentationFormat>Özel</PresentationFormat>
  <Paragraphs>1223</Paragraphs>
  <Slides>81</Slides>
  <Notes>37</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81</vt:i4>
      </vt:variant>
    </vt:vector>
  </HeadingPairs>
  <TitlesOfParts>
    <vt:vector size="83" baseType="lpstr">
      <vt:lpstr>Akış</vt:lpstr>
      <vt:lpstr>think-cell Slide</vt:lpstr>
      <vt:lpstr>Isparta Ekonomik Görünüm Raporu</vt:lpstr>
      <vt:lpstr>Hazırlayanlar</vt:lpstr>
      <vt:lpstr>Sunum Akışı</vt:lpstr>
      <vt:lpstr>Isparta’daki Oda ve Borsalar </vt:lpstr>
      <vt:lpstr>Isparta’daki Oda ve Borsalar</vt:lpstr>
      <vt:lpstr>Isparta Ticaret ve Sanayi Odası</vt:lpstr>
      <vt:lpstr>Isparta Ekonomi Kampüsü</vt:lpstr>
      <vt:lpstr>Yalvaç Ticaret ve Sanayi Odası</vt:lpstr>
      <vt:lpstr>Isparta Ticaret Borsası</vt:lpstr>
      <vt:lpstr>Endekslerde Isparta’nın Yeri</vt:lpstr>
      <vt:lpstr>İller Arası Rekabetçilik Endeksi-I</vt:lpstr>
      <vt:lpstr>İller Arası Rekabetçilik Endeksi-II</vt:lpstr>
      <vt:lpstr>Kadın Güçlenmesi Endeksi- 2019</vt:lpstr>
      <vt:lpstr>Isparta’da Nüfus ve Göç Bilgileri </vt:lpstr>
      <vt:lpstr>PowerPoint Sunusu</vt:lpstr>
      <vt:lpstr>PowerPoint Sunusu</vt:lpstr>
      <vt:lpstr>  Isparta, bitirilen eğitim düzeyine göre 2017 yılı nüfusu miktarı </vt:lpstr>
      <vt:lpstr>2013-2018 döneminde Isparta’da ilçelere göre nüfus</vt:lpstr>
      <vt:lpstr>Isparta’da Sanayi</vt:lpstr>
      <vt:lpstr>İl bazında kişi başına gayrisafi yurtiçi hasıla, 2015-2017 sıralamalarında Isparta, Türkiye geneline göre daha iyi bir konumda yer alıyor.</vt:lpstr>
      <vt:lpstr>Isparta için kişi başına gayri safi katma değer Türkiye ve TR61 bölgesinin altında seyretmektedir.</vt:lpstr>
      <vt:lpstr>Isparta’da tarım ve hizmet sektörünün katma değeri Türkiye ortalamasının üzerindedir. Ancak hizmet sektörünün katma değeri TR61 ortalamasının altındadır. Sanayi katma değeri ise TR61 ortalamasının üzerinde iken Türkiye ortalamasının altındadır.</vt:lpstr>
      <vt:lpstr>PowerPoint Sunusu</vt:lpstr>
      <vt:lpstr>2017 yılı için Isparta’da işyerlerinin çoğunluğu perakende ticaret sektöründe faaliyet göstermektedir. En fazla çalışan ise bina inşaatı sektöründe bulunmaktadır.</vt:lpstr>
      <vt:lpstr>Isparta, kendisi dışında en çok satışı İstanbul’a yapmakta. Satın alışlarda ise yine İstanbul ön planda.</vt:lpstr>
      <vt:lpstr>Isparta Sanayisinde Gül ve Deri Ürünleri Öne Çıkıyor</vt:lpstr>
      <vt:lpstr>Gül Ürünleri</vt:lpstr>
      <vt:lpstr>Lavanta ürünleri</vt:lpstr>
      <vt:lpstr>ISDOSB’da bulunan firmaların çeşitli sektörlerde faaliyet gösteriyor</vt:lpstr>
      <vt:lpstr>Isparta’da teşvikte başı hizmet sektörü çekmekte</vt:lpstr>
      <vt:lpstr>PowerPoint Sunusu</vt:lpstr>
      <vt:lpstr>Isparta’da Dış Ticaret</vt:lpstr>
      <vt:lpstr>Isparta’nın net ihracatı uzun yıllardır pozitiftir. 2018 yılı için ihracatı 197.239.328 $ iken ithalatı 51.031.525 $ olmuştur.</vt:lpstr>
      <vt:lpstr>Isparta’nın ihracatında en yüksek paya sahip ülke Fransa iken ithalatında en yüksek pay Almanya’nındır.</vt:lpstr>
      <vt:lpstr>Isparta’nın dış ticaret ortakları ile TR61 bölgesindeki diğer illerin ticaret ortakları çoğunlukla farklıdır. Her 3 il için de ortak olan dış ticaret ortakları Almanya, ABD ve Çin’dir.</vt:lpstr>
      <vt:lpstr>Isparta’nın ihracatında kimyasal ürünler ve meyveler ön plana çıkarken ithalatında elyaf ve elektronik ürünler üst sıralardadır.</vt:lpstr>
      <vt:lpstr>TR61 bölgesindeki illerin ihracatına konu olan mallar farklılaşsa da taş, kum, kil ve taşocakçılığı ile ilgili ürünler ortaktır.</vt:lpstr>
      <vt:lpstr>Isparta’da Finansal Yapı</vt:lpstr>
      <vt:lpstr>PowerPoint Sunusu</vt:lpstr>
      <vt:lpstr>PowerPoint Sunusu</vt:lpstr>
      <vt:lpstr>Isparta’nın Aylara Göre 2018 Yılı Kamu Bankalarından Almış Olduğu Nakdi Kredi  Miktarı</vt:lpstr>
      <vt:lpstr>PowerPoint Sunusu</vt:lpstr>
      <vt:lpstr>Isparta’da Tarım </vt:lpstr>
      <vt:lpstr>PowerPoint Sunusu</vt:lpstr>
      <vt:lpstr>PowerPoint Sunusu</vt:lpstr>
      <vt:lpstr>Isparta Tarımının Lider Ürünleri</vt:lpstr>
      <vt:lpstr>Lider Tarım Ürünleri: Gül</vt:lpstr>
      <vt:lpstr>Lider Tarım Ürünleri: Elma</vt:lpstr>
      <vt:lpstr>Lider Tarım Ürünleri: Kiraz</vt:lpstr>
      <vt:lpstr>Lider Tarım Ürünleri: Lavanta</vt:lpstr>
      <vt:lpstr>Lider Tarım Ürünleri: Zambak</vt:lpstr>
      <vt:lpstr>PowerPoint Sunusu</vt:lpstr>
      <vt:lpstr>PowerPoint Sunusu</vt:lpstr>
      <vt:lpstr>PowerPoint Sunusu</vt:lpstr>
      <vt:lpstr>Isparta’da Turizm </vt:lpstr>
      <vt:lpstr>PowerPoint Sunusu</vt:lpstr>
      <vt:lpstr>PowerPoint Sunusu</vt:lpstr>
      <vt:lpstr>Sakin Şehir Unvanı</vt:lpstr>
      <vt:lpstr>Sakin Şehir Unvanlı YALVAÇ</vt:lpstr>
      <vt:lpstr>PowerPoint Sunusu</vt:lpstr>
      <vt:lpstr>Sakin Şehir Unvanlı YALVAÇ</vt:lpstr>
      <vt:lpstr>Turizm Cenneti «Sakin Şehir» Eğirdir-I</vt:lpstr>
      <vt:lpstr>Turizm Cenneti «Sakin Şehir»  Eğirdir-II</vt:lpstr>
      <vt:lpstr>Eğirdir Gölü’nün Akpınar Seyir Tepesinden Görünümü</vt:lpstr>
      <vt:lpstr>Gül Turizmi</vt:lpstr>
      <vt:lpstr>Gül Turizmi</vt:lpstr>
      <vt:lpstr>Mor Turizm: Lavanta </vt:lpstr>
      <vt:lpstr>Mor Turizm: Lavanta-II</vt:lpstr>
      <vt:lpstr>Davraz Kayak Merkezi</vt:lpstr>
      <vt:lpstr>Davraz Kayak Merkezi</vt:lpstr>
      <vt:lpstr>Davraz Kayak Merkezi</vt:lpstr>
      <vt:lpstr>Isparta’da Eğitim </vt:lpstr>
      <vt:lpstr>Isparta’nın Yükseköğretimde İki İncisi</vt:lpstr>
      <vt:lpstr>Isparta, nüfusa göre öğrenci yoğunluğunda ilk sıralarda yer alıyor. </vt:lpstr>
      <vt:lpstr>PowerPoint Sunusu</vt:lpstr>
      <vt:lpstr>Isparta Uygulamalı Bilimler Üniversitesi</vt:lpstr>
      <vt:lpstr>Isparta’da İlk ve Ortaöğretim</vt:lpstr>
      <vt:lpstr>Isparta’da Sağlık </vt:lpstr>
      <vt:lpstr>İllere Göre Sağlık Göstergeleri</vt:lpstr>
      <vt:lpstr>İllere Göre Bazı Sağlık Göstergeleri</vt:lpstr>
      <vt:lpstr>Isparta Şehir Hastanesi</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ISPARTA’NIN EKONOMİK YAPISI</dc:title>
  <dc:creator>Doyar</dc:creator>
  <cp:lastModifiedBy>sdü</cp:lastModifiedBy>
  <cp:revision>134</cp:revision>
  <dcterms:created xsi:type="dcterms:W3CDTF">2019-04-13T12:43:24Z</dcterms:created>
  <dcterms:modified xsi:type="dcterms:W3CDTF">2019-05-20T08:59:25Z</dcterms:modified>
</cp:coreProperties>
</file>